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74" r:id="rId4"/>
    <p:sldId id="672" r:id="rId5"/>
    <p:sldId id="257" r:id="rId6"/>
    <p:sldId id="259" r:id="rId7"/>
    <p:sldId id="283" r:id="rId8"/>
    <p:sldId id="260" r:id="rId9"/>
    <p:sldId id="675" r:id="rId10"/>
    <p:sldId id="671" r:id="rId11"/>
    <p:sldId id="261" r:id="rId12"/>
    <p:sldId id="263" r:id="rId13"/>
    <p:sldId id="282" r:id="rId14"/>
    <p:sldId id="264" r:id="rId15"/>
    <p:sldId id="262" r:id="rId16"/>
    <p:sldId id="674" r:id="rId17"/>
    <p:sldId id="265" r:id="rId18"/>
    <p:sldId id="266" r:id="rId19"/>
    <p:sldId id="267" r:id="rId20"/>
    <p:sldId id="673" r:id="rId21"/>
    <p:sldId id="268" r:id="rId22"/>
    <p:sldId id="269" r:id="rId23"/>
    <p:sldId id="270" r:id="rId24"/>
    <p:sldId id="271" r:id="rId25"/>
    <p:sldId id="284" r:id="rId26"/>
    <p:sldId id="676" r:id="rId27"/>
    <p:sldId id="281" r:id="rId28"/>
    <p:sldId id="272" r:id="rId29"/>
    <p:sldId id="273" r:id="rId30"/>
    <p:sldId id="677" r:id="rId31"/>
    <p:sldId id="278" r:id="rId32"/>
    <p:sldId id="678" r:id="rId33"/>
    <p:sldId id="277" r:id="rId34"/>
    <p:sldId id="279" r:id="rId35"/>
    <p:sldId id="280" r:id="rId36"/>
    <p:sldId id="276" r:id="rId37"/>
    <p:sldId id="275" r:id="rId38"/>
    <p:sldId id="679" r:id="rId3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92" d="100"/>
          <a:sy n="92" d="100"/>
        </p:scale>
        <p:origin x="96" y="10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B62EC545-9655-4954-A42B-182D7379E6FF}" type="datetimeFigureOut">
              <a:rPr lang="es-ES" smtClean="0"/>
              <a:t>23/11/2024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05DEBE7-23B0-43FE-B1EF-02577FBA0C9A}" type="slidenum">
              <a:rPr lang="es-ES" smtClean="0"/>
              <a:t>‹#›</a:t>
            </a:fld>
            <a:endParaRPr lang="es-ES"/>
          </a:p>
        </p:txBody>
      </p:sp>
    </p:spTree>
    <p:extLst>
      <p:ext uri="{BB962C8B-B14F-4D97-AF65-F5344CB8AC3E}">
        <p14:creationId xmlns:p14="http://schemas.microsoft.com/office/powerpoint/2010/main" val="2584208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B62EC545-9655-4954-A42B-182D7379E6FF}" type="datetimeFigureOut">
              <a:rPr lang="es-ES" smtClean="0"/>
              <a:t>23/11/2024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05DEBE7-23B0-43FE-B1EF-02577FBA0C9A}" type="slidenum">
              <a:rPr lang="es-ES" smtClean="0"/>
              <a:t>‹#›</a:t>
            </a:fld>
            <a:endParaRPr lang="es-ES"/>
          </a:p>
        </p:txBody>
      </p:sp>
    </p:spTree>
    <p:extLst>
      <p:ext uri="{BB962C8B-B14F-4D97-AF65-F5344CB8AC3E}">
        <p14:creationId xmlns:p14="http://schemas.microsoft.com/office/powerpoint/2010/main" val="1257898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B62EC545-9655-4954-A42B-182D7379E6FF}" type="datetimeFigureOut">
              <a:rPr lang="es-ES" smtClean="0"/>
              <a:t>23/11/2024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05DEBE7-23B0-43FE-B1EF-02577FBA0C9A}" type="slidenum">
              <a:rPr lang="es-ES" smtClean="0"/>
              <a:t>‹#›</a:t>
            </a:fld>
            <a:endParaRPr lang="es-ES"/>
          </a:p>
        </p:txBody>
      </p:sp>
    </p:spTree>
    <p:extLst>
      <p:ext uri="{BB962C8B-B14F-4D97-AF65-F5344CB8AC3E}">
        <p14:creationId xmlns:p14="http://schemas.microsoft.com/office/powerpoint/2010/main" val="2271340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9" name="Titel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nl-NL"/>
              <a:t>Klik om de stijl te bewerken</a:t>
            </a:r>
            <a:endParaRPr lang="en-US"/>
          </a:p>
        </p:txBody>
      </p:sp>
      <p:sp>
        <p:nvSpPr>
          <p:cNvPr id="17" name="Ondertitel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nl-NL"/>
              <a:t>Klik om het opmaakprofiel van de modelondertitel te bewerken</a:t>
            </a:r>
            <a:endParaRPr lang="en-US"/>
          </a:p>
        </p:txBody>
      </p:sp>
      <p:sp>
        <p:nvSpPr>
          <p:cNvPr id="4" name="Tijdelijke aanduiding voor datum 29"/>
          <p:cNvSpPr>
            <a:spLocks noGrp="1"/>
          </p:cNvSpPr>
          <p:nvPr>
            <p:ph type="dt" sz="half" idx="10"/>
          </p:nvPr>
        </p:nvSpPr>
        <p:spPr/>
        <p:txBody>
          <a:bodyPr/>
          <a:lstStyle>
            <a:lvl1pPr>
              <a:defRPr/>
            </a:lvl1pPr>
          </a:lstStyle>
          <a:p>
            <a:pPr>
              <a:defRPr/>
            </a:pPr>
            <a:endParaRPr lang="nl-NL">
              <a:solidFill>
                <a:srgbClr val="DBF5F9">
                  <a:shade val="90000"/>
                </a:srgbClr>
              </a:solidFill>
            </a:endParaRPr>
          </a:p>
        </p:txBody>
      </p:sp>
      <p:sp>
        <p:nvSpPr>
          <p:cNvPr id="5" name="Tijdelijke aanduiding voor voettekst 18"/>
          <p:cNvSpPr>
            <a:spLocks noGrp="1"/>
          </p:cNvSpPr>
          <p:nvPr>
            <p:ph type="ftr" sz="quarter" idx="11"/>
          </p:nvPr>
        </p:nvSpPr>
        <p:spPr/>
        <p:txBody>
          <a:bodyPr/>
          <a:lstStyle>
            <a:lvl1pPr>
              <a:defRPr/>
            </a:lvl1pPr>
          </a:lstStyle>
          <a:p>
            <a:pPr>
              <a:defRPr/>
            </a:pPr>
            <a:endParaRPr lang="nl-NL">
              <a:solidFill>
                <a:srgbClr val="DBF5F9">
                  <a:shade val="90000"/>
                </a:srgbClr>
              </a:solidFill>
            </a:endParaRPr>
          </a:p>
        </p:txBody>
      </p:sp>
      <p:sp>
        <p:nvSpPr>
          <p:cNvPr id="6" name="Tijdelijke aanduiding voor dianummer 26"/>
          <p:cNvSpPr>
            <a:spLocks noGrp="1"/>
          </p:cNvSpPr>
          <p:nvPr>
            <p:ph type="sldNum" sz="quarter" idx="12"/>
          </p:nvPr>
        </p:nvSpPr>
        <p:spPr/>
        <p:txBody>
          <a:bodyPr/>
          <a:lstStyle>
            <a:lvl1pPr>
              <a:defRPr/>
            </a:lvl1pPr>
          </a:lstStyle>
          <a:p>
            <a:pPr>
              <a:defRPr/>
            </a:pPr>
            <a:fld id="{C5B7E412-B0BE-4691-B05E-EC4A4F13DF3E}" type="slidenum">
              <a:rPr lang="nl-NL">
                <a:solidFill>
                  <a:srgbClr val="DBF5F9">
                    <a:shade val="90000"/>
                  </a:srgbClr>
                </a:solidFill>
              </a:rPr>
              <a:pPr>
                <a:defRPr/>
              </a:pPr>
              <a:t>‹#›</a:t>
            </a:fld>
            <a:endParaRPr lang="nl-NL">
              <a:solidFill>
                <a:srgbClr val="DBF5F9">
                  <a:shade val="90000"/>
                </a:srgbClr>
              </a:solidFill>
            </a:endParaRPr>
          </a:p>
        </p:txBody>
      </p:sp>
    </p:spTree>
    <p:extLst>
      <p:ext uri="{BB962C8B-B14F-4D97-AF65-F5344CB8AC3E}">
        <p14:creationId xmlns:p14="http://schemas.microsoft.com/office/powerpoint/2010/main" val="3274773779"/>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9"/>
          <p:cNvSpPr>
            <a:spLocks noGrp="1"/>
          </p:cNvSpPr>
          <p:nvPr>
            <p:ph type="dt" sz="half" idx="10"/>
          </p:nvPr>
        </p:nvSpPr>
        <p:spPr/>
        <p:txBody>
          <a:bodyPr/>
          <a:lstStyle>
            <a:lvl1pPr>
              <a:defRPr/>
            </a:lvl1pPr>
          </a:lstStyle>
          <a:p>
            <a:pPr>
              <a:defRPr/>
            </a:pPr>
            <a:endParaRPr lang="nl-NL">
              <a:solidFill>
                <a:srgbClr val="04617B">
                  <a:shade val="90000"/>
                </a:srgbClr>
              </a:solidFill>
            </a:endParaRPr>
          </a:p>
        </p:txBody>
      </p:sp>
      <p:sp>
        <p:nvSpPr>
          <p:cNvPr id="5" name="Tijdelijke aanduiding voor voettekst 21"/>
          <p:cNvSpPr>
            <a:spLocks noGrp="1"/>
          </p:cNvSpPr>
          <p:nvPr>
            <p:ph type="ftr" sz="quarter" idx="11"/>
          </p:nvPr>
        </p:nvSpPr>
        <p:spPr/>
        <p:txBody>
          <a:bodyPr/>
          <a:lstStyle>
            <a:lvl1pPr>
              <a:defRPr/>
            </a:lvl1pPr>
          </a:lstStyle>
          <a:p>
            <a:pPr>
              <a:defRPr/>
            </a:pPr>
            <a:endParaRPr lang="nl-NL">
              <a:solidFill>
                <a:srgbClr val="04617B">
                  <a:shade val="90000"/>
                </a:srgbClr>
              </a:solidFill>
            </a:endParaRPr>
          </a:p>
        </p:txBody>
      </p:sp>
      <p:sp>
        <p:nvSpPr>
          <p:cNvPr id="6" name="Tijdelijke aanduiding voor dianummer 17"/>
          <p:cNvSpPr>
            <a:spLocks noGrp="1"/>
          </p:cNvSpPr>
          <p:nvPr>
            <p:ph type="sldNum" sz="quarter" idx="12"/>
          </p:nvPr>
        </p:nvSpPr>
        <p:spPr/>
        <p:txBody>
          <a:bodyPr/>
          <a:lstStyle>
            <a:lvl1pPr>
              <a:defRPr/>
            </a:lvl1pPr>
          </a:lstStyle>
          <a:p>
            <a:pPr>
              <a:defRPr/>
            </a:pPr>
            <a:fld id="{449832E4-5613-4A31-8A65-723A0514AA4D}" type="slidenum">
              <a:rPr lang="nl-NL">
                <a:solidFill>
                  <a:srgbClr val="04617B">
                    <a:shade val="90000"/>
                  </a:srgbClr>
                </a:solidFill>
              </a:rPr>
              <a:pPr>
                <a:defRPr/>
              </a:pPr>
              <a:t>‹#›</a:t>
            </a:fld>
            <a:endParaRPr lang="nl-NL">
              <a:solidFill>
                <a:srgbClr val="04617B">
                  <a:shade val="90000"/>
                </a:srgbClr>
              </a:solidFill>
            </a:endParaRPr>
          </a:p>
        </p:txBody>
      </p:sp>
    </p:spTree>
    <p:extLst>
      <p:ext uri="{BB962C8B-B14F-4D97-AF65-F5344CB8AC3E}">
        <p14:creationId xmlns:p14="http://schemas.microsoft.com/office/powerpoint/2010/main" val="3841652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nl-NL"/>
              <a:t>Klik om de stijl te bewerken</a:t>
            </a:r>
            <a:endParaRPr lang="en-US"/>
          </a:p>
        </p:txBody>
      </p:sp>
      <p:sp>
        <p:nvSpPr>
          <p:cNvPr id="3" name="Tijdelijke aanduiding voor tekst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vl1pPr>
          </a:lstStyle>
          <a:p>
            <a:pPr>
              <a:defRPr/>
            </a:pPr>
            <a:endParaRPr lang="nl-NL">
              <a:solidFill>
                <a:srgbClr val="DBF5F9">
                  <a:shade val="90000"/>
                </a:srgbClr>
              </a:solidFill>
            </a:endParaRPr>
          </a:p>
        </p:txBody>
      </p:sp>
      <p:sp>
        <p:nvSpPr>
          <p:cNvPr id="5" name="Tijdelijke aanduiding voor voettekst 4"/>
          <p:cNvSpPr>
            <a:spLocks noGrp="1"/>
          </p:cNvSpPr>
          <p:nvPr>
            <p:ph type="ftr" sz="quarter" idx="11"/>
          </p:nvPr>
        </p:nvSpPr>
        <p:spPr/>
        <p:txBody>
          <a:bodyPr/>
          <a:lstStyle>
            <a:lvl1pPr>
              <a:defRPr/>
            </a:lvl1pPr>
          </a:lstStyle>
          <a:p>
            <a:pPr>
              <a:defRPr/>
            </a:pPr>
            <a:endParaRPr lang="nl-NL">
              <a:solidFill>
                <a:srgbClr val="DBF5F9">
                  <a:shade val="90000"/>
                </a:srgbClr>
              </a:solidFill>
            </a:endParaRPr>
          </a:p>
        </p:txBody>
      </p:sp>
      <p:sp>
        <p:nvSpPr>
          <p:cNvPr id="6" name="Tijdelijke aanduiding voor dianummer 5"/>
          <p:cNvSpPr>
            <a:spLocks noGrp="1"/>
          </p:cNvSpPr>
          <p:nvPr>
            <p:ph type="sldNum" sz="quarter" idx="12"/>
          </p:nvPr>
        </p:nvSpPr>
        <p:spPr/>
        <p:txBody>
          <a:bodyPr/>
          <a:lstStyle>
            <a:lvl1pPr>
              <a:defRPr/>
            </a:lvl1pPr>
          </a:lstStyle>
          <a:p>
            <a:pPr>
              <a:defRPr/>
            </a:pPr>
            <a:fld id="{996E1EF8-D68E-48DB-AE55-B5B3918A8C41}" type="slidenum">
              <a:rPr lang="nl-NL">
                <a:solidFill>
                  <a:srgbClr val="DBF5F9">
                    <a:shade val="90000"/>
                  </a:srgbClr>
                </a:solidFill>
              </a:rPr>
              <a:pPr>
                <a:defRPr/>
              </a:pPr>
              <a:t>‹#›</a:t>
            </a:fld>
            <a:endParaRPr lang="nl-NL">
              <a:solidFill>
                <a:srgbClr val="DBF5F9">
                  <a:shade val="90000"/>
                </a:srgbClr>
              </a:solidFill>
            </a:endParaRPr>
          </a:p>
        </p:txBody>
      </p:sp>
    </p:spTree>
    <p:extLst>
      <p:ext uri="{BB962C8B-B14F-4D97-AF65-F5344CB8AC3E}">
        <p14:creationId xmlns:p14="http://schemas.microsoft.com/office/powerpoint/2010/main" val="290315574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609600" y="704088"/>
            <a:ext cx="10972800" cy="1143000"/>
          </a:xfrm>
        </p:spPr>
        <p:txBody>
          <a:bodyPr/>
          <a:lstStyle/>
          <a:p>
            <a:r>
              <a:rPr lang="nl-NL"/>
              <a:t>Klik om de stijl te bewerken</a:t>
            </a:r>
            <a:endParaRPr lang="en-US"/>
          </a:p>
        </p:txBody>
      </p:sp>
      <p:sp>
        <p:nvSpPr>
          <p:cNvPr id="3" name="Tijdelijke aanduiding voor inhoud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inhoud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datum 9"/>
          <p:cNvSpPr>
            <a:spLocks noGrp="1"/>
          </p:cNvSpPr>
          <p:nvPr>
            <p:ph type="dt" sz="half" idx="10"/>
          </p:nvPr>
        </p:nvSpPr>
        <p:spPr/>
        <p:txBody>
          <a:bodyPr/>
          <a:lstStyle>
            <a:lvl1pPr>
              <a:defRPr/>
            </a:lvl1pPr>
          </a:lstStyle>
          <a:p>
            <a:pPr>
              <a:defRPr/>
            </a:pPr>
            <a:endParaRPr lang="nl-NL">
              <a:solidFill>
                <a:srgbClr val="04617B">
                  <a:shade val="90000"/>
                </a:srgbClr>
              </a:solidFill>
            </a:endParaRPr>
          </a:p>
        </p:txBody>
      </p:sp>
      <p:sp>
        <p:nvSpPr>
          <p:cNvPr id="6" name="Tijdelijke aanduiding voor voettekst 21"/>
          <p:cNvSpPr>
            <a:spLocks noGrp="1"/>
          </p:cNvSpPr>
          <p:nvPr>
            <p:ph type="ftr" sz="quarter" idx="11"/>
          </p:nvPr>
        </p:nvSpPr>
        <p:spPr/>
        <p:txBody>
          <a:bodyPr/>
          <a:lstStyle>
            <a:lvl1pPr>
              <a:defRPr/>
            </a:lvl1pPr>
          </a:lstStyle>
          <a:p>
            <a:pPr>
              <a:defRPr/>
            </a:pPr>
            <a:endParaRPr lang="nl-NL">
              <a:solidFill>
                <a:srgbClr val="04617B">
                  <a:shade val="90000"/>
                </a:srgbClr>
              </a:solidFill>
            </a:endParaRPr>
          </a:p>
        </p:txBody>
      </p:sp>
      <p:sp>
        <p:nvSpPr>
          <p:cNvPr id="7" name="Tijdelijke aanduiding voor dianummer 17"/>
          <p:cNvSpPr>
            <a:spLocks noGrp="1"/>
          </p:cNvSpPr>
          <p:nvPr>
            <p:ph type="sldNum" sz="quarter" idx="12"/>
          </p:nvPr>
        </p:nvSpPr>
        <p:spPr/>
        <p:txBody>
          <a:bodyPr/>
          <a:lstStyle>
            <a:lvl1pPr>
              <a:defRPr/>
            </a:lvl1pPr>
          </a:lstStyle>
          <a:p>
            <a:pPr>
              <a:defRPr/>
            </a:pPr>
            <a:fld id="{83279A65-D2FA-4205-BD25-6C593EAEABA9}" type="slidenum">
              <a:rPr lang="nl-NL">
                <a:solidFill>
                  <a:srgbClr val="04617B">
                    <a:shade val="90000"/>
                  </a:srgbClr>
                </a:solidFill>
              </a:rPr>
              <a:pPr>
                <a:defRPr/>
              </a:pPr>
              <a:t>‹#›</a:t>
            </a:fld>
            <a:endParaRPr lang="nl-NL">
              <a:solidFill>
                <a:srgbClr val="04617B">
                  <a:shade val="90000"/>
                </a:srgbClr>
              </a:solidFill>
            </a:endParaRPr>
          </a:p>
        </p:txBody>
      </p:sp>
    </p:spTree>
    <p:extLst>
      <p:ext uri="{BB962C8B-B14F-4D97-AF65-F5344CB8AC3E}">
        <p14:creationId xmlns:p14="http://schemas.microsoft.com/office/powerpoint/2010/main" val="588681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704088"/>
            <a:ext cx="10972800" cy="1143000"/>
          </a:xfrm>
        </p:spPr>
        <p:txBody>
          <a:bodyPr/>
          <a:lstStyle>
            <a:lvl1pPr>
              <a:defRPr/>
            </a:lvl1pPr>
          </a:lstStyle>
          <a:p>
            <a:r>
              <a:rPr lang="nl-NL"/>
              <a:t>Klik om de stijl te bewerken</a:t>
            </a:r>
            <a:endParaRPr lang="en-US"/>
          </a:p>
        </p:txBody>
      </p:sp>
      <p:sp>
        <p:nvSpPr>
          <p:cNvPr id="3" name="Tijdelijke aanduiding voor tekst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nl-NL"/>
              <a:t>Klik om de modelstijlen te bewerken</a:t>
            </a:r>
          </a:p>
        </p:txBody>
      </p:sp>
      <p:sp>
        <p:nvSpPr>
          <p:cNvPr id="4" name="Tijdelijke aanduiding voor tekst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nl-NL"/>
              <a:t>Klik om de modelstijlen te bewerken</a:t>
            </a:r>
          </a:p>
        </p:txBody>
      </p:sp>
      <p:sp>
        <p:nvSpPr>
          <p:cNvPr id="5" name="Tijdelijke aanduiding voor inhoud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inhoud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Tijdelijke aanduiding voor datum 9"/>
          <p:cNvSpPr>
            <a:spLocks noGrp="1"/>
          </p:cNvSpPr>
          <p:nvPr>
            <p:ph type="dt" sz="half" idx="10"/>
          </p:nvPr>
        </p:nvSpPr>
        <p:spPr/>
        <p:txBody>
          <a:bodyPr/>
          <a:lstStyle>
            <a:lvl1pPr>
              <a:defRPr/>
            </a:lvl1pPr>
          </a:lstStyle>
          <a:p>
            <a:pPr>
              <a:defRPr/>
            </a:pPr>
            <a:endParaRPr lang="nl-NL">
              <a:solidFill>
                <a:srgbClr val="04617B">
                  <a:shade val="90000"/>
                </a:srgbClr>
              </a:solidFill>
            </a:endParaRPr>
          </a:p>
        </p:txBody>
      </p:sp>
      <p:sp>
        <p:nvSpPr>
          <p:cNvPr id="8" name="Tijdelijke aanduiding voor voettekst 21"/>
          <p:cNvSpPr>
            <a:spLocks noGrp="1"/>
          </p:cNvSpPr>
          <p:nvPr>
            <p:ph type="ftr" sz="quarter" idx="11"/>
          </p:nvPr>
        </p:nvSpPr>
        <p:spPr/>
        <p:txBody>
          <a:bodyPr/>
          <a:lstStyle>
            <a:lvl1pPr>
              <a:defRPr/>
            </a:lvl1pPr>
          </a:lstStyle>
          <a:p>
            <a:pPr>
              <a:defRPr/>
            </a:pPr>
            <a:endParaRPr lang="nl-NL">
              <a:solidFill>
                <a:srgbClr val="04617B">
                  <a:shade val="90000"/>
                </a:srgbClr>
              </a:solidFill>
            </a:endParaRPr>
          </a:p>
        </p:txBody>
      </p:sp>
      <p:sp>
        <p:nvSpPr>
          <p:cNvPr id="9" name="Tijdelijke aanduiding voor dianummer 17"/>
          <p:cNvSpPr>
            <a:spLocks noGrp="1"/>
          </p:cNvSpPr>
          <p:nvPr>
            <p:ph type="sldNum" sz="quarter" idx="12"/>
          </p:nvPr>
        </p:nvSpPr>
        <p:spPr/>
        <p:txBody>
          <a:bodyPr/>
          <a:lstStyle>
            <a:lvl1pPr>
              <a:defRPr/>
            </a:lvl1pPr>
          </a:lstStyle>
          <a:p>
            <a:pPr>
              <a:defRPr/>
            </a:pPr>
            <a:fld id="{AF64E338-3DF8-466B-A391-1431014BA9AB}" type="slidenum">
              <a:rPr lang="nl-NL">
                <a:solidFill>
                  <a:srgbClr val="04617B">
                    <a:shade val="90000"/>
                  </a:srgbClr>
                </a:solidFill>
              </a:rPr>
              <a:pPr>
                <a:defRPr/>
              </a:pPr>
              <a:t>‹#›</a:t>
            </a:fld>
            <a:endParaRPr lang="nl-NL">
              <a:solidFill>
                <a:srgbClr val="04617B">
                  <a:shade val="90000"/>
                </a:srgbClr>
              </a:solidFill>
            </a:endParaRPr>
          </a:p>
        </p:txBody>
      </p:sp>
    </p:spTree>
    <p:extLst>
      <p:ext uri="{BB962C8B-B14F-4D97-AF65-F5344CB8AC3E}">
        <p14:creationId xmlns:p14="http://schemas.microsoft.com/office/powerpoint/2010/main" val="129142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nl-NL"/>
              <a:t>Klik om de stijl te bewerken</a:t>
            </a:r>
            <a:endParaRPr lang="en-US"/>
          </a:p>
        </p:txBody>
      </p:sp>
      <p:sp>
        <p:nvSpPr>
          <p:cNvPr id="3" name="Tijdelijke aanduiding voor datum 9"/>
          <p:cNvSpPr>
            <a:spLocks noGrp="1"/>
          </p:cNvSpPr>
          <p:nvPr>
            <p:ph type="dt" sz="half" idx="10"/>
          </p:nvPr>
        </p:nvSpPr>
        <p:spPr/>
        <p:txBody>
          <a:bodyPr/>
          <a:lstStyle>
            <a:lvl1pPr>
              <a:defRPr/>
            </a:lvl1pPr>
          </a:lstStyle>
          <a:p>
            <a:pPr>
              <a:defRPr/>
            </a:pPr>
            <a:endParaRPr lang="nl-NL">
              <a:solidFill>
                <a:srgbClr val="04617B">
                  <a:shade val="90000"/>
                </a:srgbClr>
              </a:solidFill>
            </a:endParaRPr>
          </a:p>
        </p:txBody>
      </p:sp>
      <p:sp>
        <p:nvSpPr>
          <p:cNvPr id="4" name="Tijdelijke aanduiding voor voettekst 21"/>
          <p:cNvSpPr>
            <a:spLocks noGrp="1"/>
          </p:cNvSpPr>
          <p:nvPr>
            <p:ph type="ftr" sz="quarter" idx="11"/>
          </p:nvPr>
        </p:nvSpPr>
        <p:spPr/>
        <p:txBody>
          <a:bodyPr/>
          <a:lstStyle>
            <a:lvl1pPr>
              <a:defRPr/>
            </a:lvl1pPr>
          </a:lstStyle>
          <a:p>
            <a:pPr>
              <a:defRPr/>
            </a:pPr>
            <a:endParaRPr lang="nl-NL">
              <a:solidFill>
                <a:srgbClr val="04617B">
                  <a:shade val="90000"/>
                </a:srgbClr>
              </a:solidFill>
            </a:endParaRPr>
          </a:p>
        </p:txBody>
      </p:sp>
      <p:sp>
        <p:nvSpPr>
          <p:cNvPr id="5" name="Tijdelijke aanduiding voor dianummer 17"/>
          <p:cNvSpPr>
            <a:spLocks noGrp="1"/>
          </p:cNvSpPr>
          <p:nvPr>
            <p:ph type="sldNum" sz="quarter" idx="12"/>
          </p:nvPr>
        </p:nvSpPr>
        <p:spPr/>
        <p:txBody>
          <a:bodyPr/>
          <a:lstStyle>
            <a:lvl1pPr>
              <a:defRPr/>
            </a:lvl1pPr>
          </a:lstStyle>
          <a:p>
            <a:pPr>
              <a:defRPr/>
            </a:pPr>
            <a:fld id="{706A68FD-0ED2-45AD-BAC3-482575662B8F}" type="slidenum">
              <a:rPr lang="nl-NL">
                <a:solidFill>
                  <a:srgbClr val="04617B">
                    <a:shade val="90000"/>
                  </a:srgbClr>
                </a:solidFill>
              </a:rPr>
              <a:pPr>
                <a:defRPr/>
              </a:pPr>
              <a:t>‹#›</a:t>
            </a:fld>
            <a:endParaRPr lang="nl-NL">
              <a:solidFill>
                <a:srgbClr val="04617B">
                  <a:shade val="90000"/>
                </a:srgbClr>
              </a:solidFill>
            </a:endParaRPr>
          </a:p>
        </p:txBody>
      </p:sp>
    </p:spTree>
    <p:extLst>
      <p:ext uri="{BB962C8B-B14F-4D97-AF65-F5344CB8AC3E}">
        <p14:creationId xmlns:p14="http://schemas.microsoft.com/office/powerpoint/2010/main" val="2188091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9"/>
          <p:cNvSpPr>
            <a:spLocks noGrp="1"/>
          </p:cNvSpPr>
          <p:nvPr>
            <p:ph type="dt" sz="half" idx="10"/>
          </p:nvPr>
        </p:nvSpPr>
        <p:spPr/>
        <p:txBody>
          <a:bodyPr/>
          <a:lstStyle>
            <a:lvl1pPr>
              <a:defRPr/>
            </a:lvl1pPr>
          </a:lstStyle>
          <a:p>
            <a:pPr>
              <a:defRPr/>
            </a:pPr>
            <a:endParaRPr lang="nl-NL">
              <a:solidFill>
                <a:srgbClr val="04617B">
                  <a:shade val="90000"/>
                </a:srgbClr>
              </a:solidFill>
            </a:endParaRPr>
          </a:p>
        </p:txBody>
      </p:sp>
      <p:sp>
        <p:nvSpPr>
          <p:cNvPr id="3" name="Tijdelijke aanduiding voor voettekst 21"/>
          <p:cNvSpPr>
            <a:spLocks noGrp="1"/>
          </p:cNvSpPr>
          <p:nvPr>
            <p:ph type="ftr" sz="quarter" idx="11"/>
          </p:nvPr>
        </p:nvSpPr>
        <p:spPr/>
        <p:txBody>
          <a:bodyPr/>
          <a:lstStyle>
            <a:lvl1pPr>
              <a:defRPr/>
            </a:lvl1pPr>
          </a:lstStyle>
          <a:p>
            <a:pPr>
              <a:defRPr/>
            </a:pPr>
            <a:endParaRPr lang="nl-NL">
              <a:solidFill>
                <a:srgbClr val="04617B">
                  <a:shade val="90000"/>
                </a:srgbClr>
              </a:solidFill>
            </a:endParaRPr>
          </a:p>
        </p:txBody>
      </p:sp>
      <p:sp>
        <p:nvSpPr>
          <p:cNvPr id="4" name="Tijdelijke aanduiding voor dianummer 17"/>
          <p:cNvSpPr>
            <a:spLocks noGrp="1"/>
          </p:cNvSpPr>
          <p:nvPr>
            <p:ph type="sldNum" sz="quarter" idx="12"/>
          </p:nvPr>
        </p:nvSpPr>
        <p:spPr/>
        <p:txBody>
          <a:bodyPr/>
          <a:lstStyle>
            <a:lvl1pPr>
              <a:defRPr/>
            </a:lvl1pPr>
          </a:lstStyle>
          <a:p>
            <a:pPr>
              <a:defRPr/>
            </a:pPr>
            <a:fld id="{D6533965-18BC-44B6-9AF8-AE02C03F7025}" type="slidenum">
              <a:rPr lang="nl-NL">
                <a:solidFill>
                  <a:srgbClr val="04617B">
                    <a:shade val="90000"/>
                  </a:srgbClr>
                </a:solidFill>
              </a:rPr>
              <a:pPr>
                <a:defRPr/>
              </a:pPr>
              <a:t>‹#›</a:t>
            </a:fld>
            <a:endParaRPr lang="nl-NL">
              <a:solidFill>
                <a:srgbClr val="04617B">
                  <a:shade val="90000"/>
                </a:srgbClr>
              </a:solidFill>
            </a:endParaRPr>
          </a:p>
        </p:txBody>
      </p:sp>
    </p:spTree>
    <p:extLst>
      <p:ext uri="{BB962C8B-B14F-4D97-AF65-F5344CB8AC3E}">
        <p14:creationId xmlns:p14="http://schemas.microsoft.com/office/powerpoint/2010/main" val="132625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nl-NL"/>
              <a:t>Klik om de stijl te bewerken</a:t>
            </a:r>
            <a:endParaRPr lang="en-US"/>
          </a:p>
        </p:txBody>
      </p:sp>
      <p:sp>
        <p:nvSpPr>
          <p:cNvPr id="3" name="Tijdelijke aanduiding voor tekst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nl-NL"/>
              <a:t>Klik om de modelstijlen te bewerken</a:t>
            </a:r>
          </a:p>
        </p:txBody>
      </p:sp>
      <p:sp>
        <p:nvSpPr>
          <p:cNvPr id="4" name="Tijdelijke aanduiding voor inhoud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datum 9"/>
          <p:cNvSpPr>
            <a:spLocks noGrp="1"/>
          </p:cNvSpPr>
          <p:nvPr>
            <p:ph type="dt" sz="half" idx="10"/>
          </p:nvPr>
        </p:nvSpPr>
        <p:spPr/>
        <p:txBody>
          <a:bodyPr/>
          <a:lstStyle>
            <a:lvl1pPr>
              <a:defRPr/>
            </a:lvl1pPr>
          </a:lstStyle>
          <a:p>
            <a:pPr>
              <a:defRPr/>
            </a:pPr>
            <a:endParaRPr lang="nl-NL">
              <a:solidFill>
                <a:srgbClr val="04617B">
                  <a:shade val="90000"/>
                </a:srgbClr>
              </a:solidFill>
            </a:endParaRPr>
          </a:p>
        </p:txBody>
      </p:sp>
      <p:sp>
        <p:nvSpPr>
          <p:cNvPr id="6" name="Tijdelijke aanduiding voor voettekst 21"/>
          <p:cNvSpPr>
            <a:spLocks noGrp="1"/>
          </p:cNvSpPr>
          <p:nvPr>
            <p:ph type="ftr" sz="quarter" idx="11"/>
          </p:nvPr>
        </p:nvSpPr>
        <p:spPr/>
        <p:txBody>
          <a:bodyPr/>
          <a:lstStyle>
            <a:lvl1pPr>
              <a:defRPr/>
            </a:lvl1pPr>
          </a:lstStyle>
          <a:p>
            <a:pPr>
              <a:defRPr/>
            </a:pPr>
            <a:endParaRPr lang="nl-NL">
              <a:solidFill>
                <a:srgbClr val="04617B">
                  <a:shade val="90000"/>
                </a:srgbClr>
              </a:solidFill>
            </a:endParaRPr>
          </a:p>
        </p:txBody>
      </p:sp>
      <p:sp>
        <p:nvSpPr>
          <p:cNvPr id="7" name="Tijdelijke aanduiding voor dianummer 17"/>
          <p:cNvSpPr>
            <a:spLocks noGrp="1"/>
          </p:cNvSpPr>
          <p:nvPr>
            <p:ph type="sldNum" sz="quarter" idx="12"/>
          </p:nvPr>
        </p:nvSpPr>
        <p:spPr/>
        <p:txBody>
          <a:bodyPr/>
          <a:lstStyle>
            <a:lvl1pPr>
              <a:defRPr/>
            </a:lvl1pPr>
          </a:lstStyle>
          <a:p>
            <a:pPr>
              <a:defRPr/>
            </a:pPr>
            <a:fld id="{AD15A4FB-F451-40C3-BEBE-6B55A3249C2C}" type="slidenum">
              <a:rPr lang="nl-NL">
                <a:solidFill>
                  <a:srgbClr val="04617B">
                    <a:shade val="90000"/>
                  </a:srgbClr>
                </a:solidFill>
              </a:rPr>
              <a:pPr>
                <a:defRPr/>
              </a:pPr>
              <a:t>‹#›</a:t>
            </a:fld>
            <a:endParaRPr lang="nl-NL">
              <a:solidFill>
                <a:srgbClr val="04617B">
                  <a:shade val="90000"/>
                </a:srgbClr>
              </a:solidFill>
            </a:endParaRPr>
          </a:p>
        </p:txBody>
      </p:sp>
    </p:spTree>
    <p:extLst>
      <p:ext uri="{BB962C8B-B14F-4D97-AF65-F5344CB8AC3E}">
        <p14:creationId xmlns:p14="http://schemas.microsoft.com/office/powerpoint/2010/main" val="3706373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B62EC545-9655-4954-A42B-182D7379E6FF}" type="datetimeFigureOut">
              <a:rPr lang="es-ES" smtClean="0"/>
              <a:t>23/11/2024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05DEBE7-23B0-43FE-B1EF-02577FBA0C9A}" type="slidenum">
              <a:rPr lang="es-ES" smtClean="0"/>
              <a:t>‹#›</a:t>
            </a:fld>
            <a:endParaRPr lang="es-ES"/>
          </a:p>
        </p:txBody>
      </p:sp>
    </p:spTree>
    <p:extLst>
      <p:ext uri="{BB962C8B-B14F-4D97-AF65-F5344CB8AC3E}">
        <p14:creationId xmlns:p14="http://schemas.microsoft.com/office/powerpoint/2010/main" val="3054967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5" name="Rechthoek met één afgeknipte en afgeronde hoek 13"/>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chthoekige driehoek 14"/>
          <p:cNvSpPr/>
          <p:nvPr/>
        </p:nvSpPr>
        <p:spPr>
          <a:xfrm rot="420000" flipV="1">
            <a:off x="10672234" y="5359401"/>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Vrije vorm 15"/>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endParaRPr>
          </a:p>
        </p:txBody>
      </p:sp>
      <p:sp>
        <p:nvSpPr>
          <p:cNvPr id="8" name="Vrije vorm 16"/>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endParaRPr>
          </a:p>
        </p:txBody>
      </p:sp>
      <p:sp>
        <p:nvSpPr>
          <p:cNvPr id="2" name="Titel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nl-NL"/>
              <a:t>Klik om de stijl te bewerken</a:t>
            </a:r>
            <a:endParaRPr lang="en-US"/>
          </a:p>
        </p:txBody>
      </p:sp>
      <p:sp>
        <p:nvSpPr>
          <p:cNvPr id="4" name="Tijdelijke aanduiding voor tekst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nl-NL"/>
              <a:t>Klik om de modelstijlen te bewerken</a:t>
            </a:r>
          </a:p>
        </p:txBody>
      </p:sp>
      <p:sp>
        <p:nvSpPr>
          <p:cNvPr id="3" name="Tijdelijke aanduiding voor afbeelding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nl-NL" noProof="0"/>
              <a:t>Klik op het pictogram als u een afbeelding wilt toevoegen</a:t>
            </a:r>
            <a:endParaRPr lang="en-US" noProof="0" dirty="0"/>
          </a:p>
        </p:txBody>
      </p:sp>
      <p:sp>
        <p:nvSpPr>
          <p:cNvPr id="9" name="Tijdelijke aanduiding voor datum 4"/>
          <p:cNvSpPr>
            <a:spLocks noGrp="1"/>
          </p:cNvSpPr>
          <p:nvPr>
            <p:ph type="dt" sz="half" idx="10"/>
          </p:nvPr>
        </p:nvSpPr>
        <p:spPr/>
        <p:txBody>
          <a:bodyPr/>
          <a:lstStyle>
            <a:lvl1pPr>
              <a:defRPr/>
            </a:lvl1pPr>
          </a:lstStyle>
          <a:p>
            <a:pPr>
              <a:defRPr/>
            </a:pPr>
            <a:endParaRPr lang="nl-NL">
              <a:solidFill>
                <a:srgbClr val="04617B">
                  <a:shade val="90000"/>
                </a:srgbClr>
              </a:solidFill>
            </a:endParaRPr>
          </a:p>
        </p:txBody>
      </p:sp>
      <p:sp>
        <p:nvSpPr>
          <p:cNvPr id="10" name="Tijdelijke aanduiding voor voettekst 5"/>
          <p:cNvSpPr>
            <a:spLocks noGrp="1"/>
          </p:cNvSpPr>
          <p:nvPr>
            <p:ph type="ftr" sz="quarter" idx="11"/>
          </p:nvPr>
        </p:nvSpPr>
        <p:spPr/>
        <p:txBody>
          <a:bodyPr/>
          <a:lstStyle>
            <a:lvl1pPr>
              <a:defRPr/>
            </a:lvl1pPr>
          </a:lstStyle>
          <a:p>
            <a:pPr>
              <a:defRPr/>
            </a:pPr>
            <a:endParaRPr lang="nl-NL">
              <a:solidFill>
                <a:srgbClr val="04617B">
                  <a:shade val="90000"/>
                </a:srgbClr>
              </a:solidFill>
            </a:endParaRPr>
          </a:p>
        </p:txBody>
      </p:sp>
      <p:sp>
        <p:nvSpPr>
          <p:cNvPr id="11" name="Tijdelijke aanduiding voor dianummer 6"/>
          <p:cNvSpPr>
            <a:spLocks noGrp="1"/>
          </p:cNvSpPr>
          <p:nvPr>
            <p:ph type="sldNum" sz="quarter" idx="12"/>
          </p:nvPr>
        </p:nvSpPr>
        <p:spPr>
          <a:xfrm>
            <a:off x="10769600" y="6356351"/>
            <a:ext cx="812800" cy="365125"/>
          </a:xfrm>
        </p:spPr>
        <p:txBody>
          <a:bodyPr/>
          <a:lstStyle>
            <a:lvl1pPr>
              <a:defRPr/>
            </a:lvl1pPr>
          </a:lstStyle>
          <a:p>
            <a:pPr>
              <a:defRPr/>
            </a:pPr>
            <a:fld id="{5965150A-2BCE-4E03-8793-746D3B2D87B5}" type="slidenum">
              <a:rPr lang="nl-NL">
                <a:solidFill>
                  <a:srgbClr val="04617B">
                    <a:shade val="90000"/>
                  </a:srgbClr>
                </a:solidFill>
              </a:rPr>
              <a:pPr>
                <a:defRPr/>
              </a:pPr>
              <a:t>‹#›</a:t>
            </a:fld>
            <a:endParaRPr lang="nl-NL">
              <a:solidFill>
                <a:srgbClr val="04617B">
                  <a:shade val="90000"/>
                </a:srgbClr>
              </a:solidFill>
            </a:endParaRPr>
          </a:p>
        </p:txBody>
      </p:sp>
    </p:spTree>
    <p:extLst>
      <p:ext uri="{BB962C8B-B14F-4D97-AF65-F5344CB8AC3E}">
        <p14:creationId xmlns:p14="http://schemas.microsoft.com/office/powerpoint/2010/main" val="3035410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9"/>
          <p:cNvSpPr>
            <a:spLocks noGrp="1"/>
          </p:cNvSpPr>
          <p:nvPr>
            <p:ph type="dt" sz="half" idx="10"/>
          </p:nvPr>
        </p:nvSpPr>
        <p:spPr/>
        <p:txBody>
          <a:bodyPr/>
          <a:lstStyle>
            <a:lvl1pPr>
              <a:defRPr/>
            </a:lvl1pPr>
          </a:lstStyle>
          <a:p>
            <a:pPr>
              <a:defRPr/>
            </a:pPr>
            <a:endParaRPr lang="nl-NL">
              <a:solidFill>
                <a:srgbClr val="04617B">
                  <a:shade val="90000"/>
                </a:srgbClr>
              </a:solidFill>
            </a:endParaRPr>
          </a:p>
        </p:txBody>
      </p:sp>
      <p:sp>
        <p:nvSpPr>
          <p:cNvPr id="5" name="Tijdelijke aanduiding voor voettekst 21"/>
          <p:cNvSpPr>
            <a:spLocks noGrp="1"/>
          </p:cNvSpPr>
          <p:nvPr>
            <p:ph type="ftr" sz="quarter" idx="11"/>
          </p:nvPr>
        </p:nvSpPr>
        <p:spPr/>
        <p:txBody>
          <a:bodyPr/>
          <a:lstStyle>
            <a:lvl1pPr>
              <a:defRPr/>
            </a:lvl1pPr>
          </a:lstStyle>
          <a:p>
            <a:pPr>
              <a:defRPr/>
            </a:pPr>
            <a:endParaRPr lang="nl-NL">
              <a:solidFill>
                <a:srgbClr val="04617B">
                  <a:shade val="90000"/>
                </a:srgbClr>
              </a:solidFill>
            </a:endParaRPr>
          </a:p>
        </p:txBody>
      </p:sp>
      <p:sp>
        <p:nvSpPr>
          <p:cNvPr id="6" name="Tijdelijke aanduiding voor dianummer 17"/>
          <p:cNvSpPr>
            <a:spLocks noGrp="1"/>
          </p:cNvSpPr>
          <p:nvPr>
            <p:ph type="sldNum" sz="quarter" idx="12"/>
          </p:nvPr>
        </p:nvSpPr>
        <p:spPr/>
        <p:txBody>
          <a:bodyPr/>
          <a:lstStyle>
            <a:lvl1pPr>
              <a:defRPr/>
            </a:lvl1pPr>
          </a:lstStyle>
          <a:p>
            <a:pPr>
              <a:defRPr/>
            </a:pPr>
            <a:fld id="{ABBF0895-B46B-4267-A3EA-E3AF748396D0}" type="slidenum">
              <a:rPr lang="nl-NL">
                <a:solidFill>
                  <a:srgbClr val="04617B">
                    <a:shade val="90000"/>
                  </a:srgbClr>
                </a:solidFill>
              </a:rPr>
              <a:pPr>
                <a:defRPr/>
              </a:pPr>
              <a:t>‹#›</a:t>
            </a:fld>
            <a:endParaRPr lang="nl-NL">
              <a:solidFill>
                <a:srgbClr val="04617B">
                  <a:shade val="90000"/>
                </a:srgbClr>
              </a:solidFill>
            </a:endParaRPr>
          </a:p>
        </p:txBody>
      </p:sp>
    </p:spTree>
    <p:extLst>
      <p:ext uri="{BB962C8B-B14F-4D97-AF65-F5344CB8AC3E}">
        <p14:creationId xmlns:p14="http://schemas.microsoft.com/office/powerpoint/2010/main" val="4148493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914402"/>
            <a:ext cx="2743200" cy="5211763"/>
          </a:xfrm>
        </p:spPr>
        <p:txBody>
          <a:bodyPr vert="eaVert"/>
          <a:lstStyle/>
          <a:p>
            <a:r>
              <a:rPr lang="nl-NL"/>
              <a:t>Klik om de stijl te bewerken</a:t>
            </a:r>
            <a:endParaRPr lang="en-US"/>
          </a:p>
        </p:txBody>
      </p:sp>
      <p:sp>
        <p:nvSpPr>
          <p:cNvPr id="3" name="Tijdelijke aanduiding voor verticale tekst 2"/>
          <p:cNvSpPr>
            <a:spLocks noGrp="1"/>
          </p:cNvSpPr>
          <p:nvPr>
            <p:ph type="body" orient="vert" idx="1"/>
          </p:nvPr>
        </p:nvSpPr>
        <p:spPr>
          <a:xfrm>
            <a:off x="609600" y="914402"/>
            <a:ext cx="8026400" cy="5211763"/>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9"/>
          <p:cNvSpPr>
            <a:spLocks noGrp="1"/>
          </p:cNvSpPr>
          <p:nvPr>
            <p:ph type="dt" sz="half" idx="10"/>
          </p:nvPr>
        </p:nvSpPr>
        <p:spPr/>
        <p:txBody>
          <a:bodyPr/>
          <a:lstStyle>
            <a:lvl1pPr>
              <a:defRPr/>
            </a:lvl1pPr>
          </a:lstStyle>
          <a:p>
            <a:pPr>
              <a:defRPr/>
            </a:pPr>
            <a:endParaRPr lang="nl-NL">
              <a:solidFill>
                <a:srgbClr val="04617B">
                  <a:shade val="90000"/>
                </a:srgbClr>
              </a:solidFill>
            </a:endParaRPr>
          </a:p>
        </p:txBody>
      </p:sp>
      <p:sp>
        <p:nvSpPr>
          <p:cNvPr id="5" name="Tijdelijke aanduiding voor voettekst 21"/>
          <p:cNvSpPr>
            <a:spLocks noGrp="1"/>
          </p:cNvSpPr>
          <p:nvPr>
            <p:ph type="ftr" sz="quarter" idx="11"/>
          </p:nvPr>
        </p:nvSpPr>
        <p:spPr/>
        <p:txBody>
          <a:bodyPr/>
          <a:lstStyle>
            <a:lvl1pPr>
              <a:defRPr/>
            </a:lvl1pPr>
          </a:lstStyle>
          <a:p>
            <a:pPr>
              <a:defRPr/>
            </a:pPr>
            <a:endParaRPr lang="nl-NL">
              <a:solidFill>
                <a:srgbClr val="04617B">
                  <a:shade val="90000"/>
                </a:srgbClr>
              </a:solidFill>
            </a:endParaRPr>
          </a:p>
        </p:txBody>
      </p:sp>
      <p:sp>
        <p:nvSpPr>
          <p:cNvPr id="6" name="Tijdelijke aanduiding voor dianummer 17"/>
          <p:cNvSpPr>
            <a:spLocks noGrp="1"/>
          </p:cNvSpPr>
          <p:nvPr>
            <p:ph type="sldNum" sz="quarter" idx="12"/>
          </p:nvPr>
        </p:nvSpPr>
        <p:spPr/>
        <p:txBody>
          <a:bodyPr/>
          <a:lstStyle>
            <a:lvl1pPr>
              <a:defRPr/>
            </a:lvl1pPr>
          </a:lstStyle>
          <a:p>
            <a:pPr>
              <a:defRPr/>
            </a:pPr>
            <a:fld id="{C5E1358E-ADFF-4298-B450-052AE9BFCCCA}" type="slidenum">
              <a:rPr lang="nl-NL">
                <a:solidFill>
                  <a:srgbClr val="04617B">
                    <a:shade val="90000"/>
                  </a:srgbClr>
                </a:solidFill>
              </a:rPr>
              <a:pPr>
                <a:defRPr/>
              </a:pPr>
              <a:t>‹#›</a:t>
            </a:fld>
            <a:endParaRPr lang="nl-NL">
              <a:solidFill>
                <a:srgbClr val="04617B">
                  <a:shade val="90000"/>
                </a:srgbClr>
              </a:solidFill>
            </a:endParaRPr>
          </a:p>
        </p:txBody>
      </p:sp>
    </p:spTree>
    <p:extLst>
      <p:ext uri="{BB962C8B-B14F-4D97-AF65-F5344CB8AC3E}">
        <p14:creationId xmlns:p14="http://schemas.microsoft.com/office/powerpoint/2010/main" val="39655824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9" name="Titel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nl-NL"/>
              <a:t>Klik om de stijl te bewerken</a:t>
            </a:r>
            <a:endParaRPr lang="en-US"/>
          </a:p>
        </p:txBody>
      </p:sp>
      <p:sp>
        <p:nvSpPr>
          <p:cNvPr id="17" name="Ondertitel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nl-NL"/>
              <a:t>Klik om het opmaakprofiel van de modelondertitel te bewerken</a:t>
            </a:r>
            <a:endParaRPr lang="en-US"/>
          </a:p>
        </p:txBody>
      </p:sp>
      <p:sp>
        <p:nvSpPr>
          <p:cNvPr id="4" name="Tijdelijke aanduiding voor datum 29"/>
          <p:cNvSpPr>
            <a:spLocks noGrp="1"/>
          </p:cNvSpPr>
          <p:nvPr>
            <p:ph type="dt" sz="half" idx="10"/>
          </p:nvPr>
        </p:nvSpPr>
        <p:spPr/>
        <p:txBody>
          <a:bodyPr/>
          <a:lstStyle>
            <a:lvl1pPr>
              <a:defRPr/>
            </a:lvl1pPr>
          </a:lstStyle>
          <a:p>
            <a:pPr>
              <a:defRPr/>
            </a:pPr>
            <a:endParaRPr lang="nl-NL">
              <a:solidFill>
                <a:srgbClr val="DBF5F9">
                  <a:shade val="90000"/>
                </a:srgbClr>
              </a:solidFill>
            </a:endParaRPr>
          </a:p>
        </p:txBody>
      </p:sp>
      <p:sp>
        <p:nvSpPr>
          <p:cNvPr id="5" name="Tijdelijke aanduiding voor voettekst 18"/>
          <p:cNvSpPr>
            <a:spLocks noGrp="1"/>
          </p:cNvSpPr>
          <p:nvPr>
            <p:ph type="ftr" sz="quarter" idx="11"/>
          </p:nvPr>
        </p:nvSpPr>
        <p:spPr/>
        <p:txBody>
          <a:bodyPr/>
          <a:lstStyle>
            <a:lvl1pPr>
              <a:defRPr/>
            </a:lvl1pPr>
          </a:lstStyle>
          <a:p>
            <a:pPr>
              <a:defRPr/>
            </a:pPr>
            <a:endParaRPr lang="nl-NL">
              <a:solidFill>
                <a:srgbClr val="DBF5F9">
                  <a:shade val="90000"/>
                </a:srgbClr>
              </a:solidFill>
            </a:endParaRPr>
          </a:p>
        </p:txBody>
      </p:sp>
      <p:sp>
        <p:nvSpPr>
          <p:cNvPr id="6" name="Tijdelijke aanduiding voor dianummer 26"/>
          <p:cNvSpPr>
            <a:spLocks noGrp="1"/>
          </p:cNvSpPr>
          <p:nvPr>
            <p:ph type="sldNum" sz="quarter" idx="12"/>
          </p:nvPr>
        </p:nvSpPr>
        <p:spPr/>
        <p:txBody>
          <a:bodyPr/>
          <a:lstStyle>
            <a:lvl1pPr>
              <a:defRPr/>
            </a:lvl1pPr>
          </a:lstStyle>
          <a:p>
            <a:pPr>
              <a:defRPr/>
            </a:pPr>
            <a:fld id="{C5B7E412-B0BE-4691-B05E-EC4A4F13DF3E}" type="slidenum">
              <a:rPr lang="nl-NL">
                <a:solidFill>
                  <a:srgbClr val="DBF5F9">
                    <a:shade val="90000"/>
                  </a:srgbClr>
                </a:solidFill>
              </a:rPr>
              <a:pPr>
                <a:defRPr/>
              </a:pPr>
              <a:t>‹#›</a:t>
            </a:fld>
            <a:endParaRPr lang="nl-NL">
              <a:solidFill>
                <a:srgbClr val="DBF5F9">
                  <a:shade val="90000"/>
                </a:srgbClr>
              </a:solidFill>
            </a:endParaRPr>
          </a:p>
        </p:txBody>
      </p:sp>
    </p:spTree>
    <p:extLst>
      <p:ext uri="{BB962C8B-B14F-4D97-AF65-F5344CB8AC3E}">
        <p14:creationId xmlns:p14="http://schemas.microsoft.com/office/powerpoint/2010/main" val="3782257356"/>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9"/>
          <p:cNvSpPr>
            <a:spLocks noGrp="1"/>
          </p:cNvSpPr>
          <p:nvPr>
            <p:ph type="dt" sz="half" idx="10"/>
          </p:nvPr>
        </p:nvSpPr>
        <p:spPr/>
        <p:txBody>
          <a:bodyPr/>
          <a:lstStyle>
            <a:lvl1pPr>
              <a:defRPr/>
            </a:lvl1pPr>
          </a:lstStyle>
          <a:p>
            <a:pPr>
              <a:defRPr/>
            </a:pPr>
            <a:endParaRPr lang="nl-NL">
              <a:solidFill>
                <a:srgbClr val="04617B">
                  <a:shade val="90000"/>
                </a:srgbClr>
              </a:solidFill>
            </a:endParaRPr>
          </a:p>
        </p:txBody>
      </p:sp>
      <p:sp>
        <p:nvSpPr>
          <p:cNvPr id="5" name="Tijdelijke aanduiding voor voettekst 21"/>
          <p:cNvSpPr>
            <a:spLocks noGrp="1"/>
          </p:cNvSpPr>
          <p:nvPr>
            <p:ph type="ftr" sz="quarter" idx="11"/>
          </p:nvPr>
        </p:nvSpPr>
        <p:spPr/>
        <p:txBody>
          <a:bodyPr/>
          <a:lstStyle>
            <a:lvl1pPr>
              <a:defRPr/>
            </a:lvl1pPr>
          </a:lstStyle>
          <a:p>
            <a:pPr>
              <a:defRPr/>
            </a:pPr>
            <a:endParaRPr lang="nl-NL">
              <a:solidFill>
                <a:srgbClr val="04617B">
                  <a:shade val="90000"/>
                </a:srgbClr>
              </a:solidFill>
            </a:endParaRPr>
          </a:p>
        </p:txBody>
      </p:sp>
      <p:sp>
        <p:nvSpPr>
          <p:cNvPr id="6" name="Tijdelijke aanduiding voor dianummer 17"/>
          <p:cNvSpPr>
            <a:spLocks noGrp="1"/>
          </p:cNvSpPr>
          <p:nvPr>
            <p:ph type="sldNum" sz="quarter" idx="12"/>
          </p:nvPr>
        </p:nvSpPr>
        <p:spPr/>
        <p:txBody>
          <a:bodyPr/>
          <a:lstStyle>
            <a:lvl1pPr>
              <a:defRPr/>
            </a:lvl1pPr>
          </a:lstStyle>
          <a:p>
            <a:pPr>
              <a:defRPr/>
            </a:pPr>
            <a:fld id="{449832E4-5613-4A31-8A65-723A0514AA4D}" type="slidenum">
              <a:rPr lang="nl-NL">
                <a:solidFill>
                  <a:srgbClr val="04617B">
                    <a:shade val="90000"/>
                  </a:srgbClr>
                </a:solidFill>
              </a:rPr>
              <a:pPr>
                <a:defRPr/>
              </a:pPr>
              <a:t>‹#›</a:t>
            </a:fld>
            <a:endParaRPr lang="nl-NL">
              <a:solidFill>
                <a:srgbClr val="04617B">
                  <a:shade val="90000"/>
                </a:srgbClr>
              </a:solidFill>
            </a:endParaRPr>
          </a:p>
        </p:txBody>
      </p:sp>
    </p:spTree>
    <p:extLst>
      <p:ext uri="{BB962C8B-B14F-4D97-AF65-F5344CB8AC3E}">
        <p14:creationId xmlns:p14="http://schemas.microsoft.com/office/powerpoint/2010/main" val="210810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nl-NL"/>
              <a:t>Klik om de stijl te bewerken</a:t>
            </a:r>
            <a:endParaRPr lang="en-US"/>
          </a:p>
        </p:txBody>
      </p:sp>
      <p:sp>
        <p:nvSpPr>
          <p:cNvPr id="3" name="Tijdelijke aanduiding voor tekst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vl1pPr>
          </a:lstStyle>
          <a:p>
            <a:pPr>
              <a:defRPr/>
            </a:pPr>
            <a:endParaRPr lang="nl-NL">
              <a:solidFill>
                <a:srgbClr val="DBF5F9">
                  <a:shade val="90000"/>
                </a:srgbClr>
              </a:solidFill>
            </a:endParaRPr>
          </a:p>
        </p:txBody>
      </p:sp>
      <p:sp>
        <p:nvSpPr>
          <p:cNvPr id="5" name="Tijdelijke aanduiding voor voettekst 4"/>
          <p:cNvSpPr>
            <a:spLocks noGrp="1"/>
          </p:cNvSpPr>
          <p:nvPr>
            <p:ph type="ftr" sz="quarter" idx="11"/>
          </p:nvPr>
        </p:nvSpPr>
        <p:spPr/>
        <p:txBody>
          <a:bodyPr/>
          <a:lstStyle>
            <a:lvl1pPr>
              <a:defRPr/>
            </a:lvl1pPr>
          </a:lstStyle>
          <a:p>
            <a:pPr>
              <a:defRPr/>
            </a:pPr>
            <a:endParaRPr lang="nl-NL">
              <a:solidFill>
                <a:srgbClr val="DBF5F9">
                  <a:shade val="90000"/>
                </a:srgbClr>
              </a:solidFill>
            </a:endParaRPr>
          </a:p>
        </p:txBody>
      </p:sp>
      <p:sp>
        <p:nvSpPr>
          <p:cNvPr id="6" name="Tijdelijke aanduiding voor dianummer 5"/>
          <p:cNvSpPr>
            <a:spLocks noGrp="1"/>
          </p:cNvSpPr>
          <p:nvPr>
            <p:ph type="sldNum" sz="quarter" idx="12"/>
          </p:nvPr>
        </p:nvSpPr>
        <p:spPr/>
        <p:txBody>
          <a:bodyPr/>
          <a:lstStyle>
            <a:lvl1pPr>
              <a:defRPr/>
            </a:lvl1pPr>
          </a:lstStyle>
          <a:p>
            <a:pPr>
              <a:defRPr/>
            </a:pPr>
            <a:fld id="{996E1EF8-D68E-48DB-AE55-B5B3918A8C41}" type="slidenum">
              <a:rPr lang="nl-NL">
                <a:solidFill>
                  <a:srgbClr val="DBF5F9">
                    <a:shade val="90000"/>
                  </a:srgbClr>
                </a:solidFill>
              </a:rPr>
              <a:pPr>
                <a:defRPr/>
              </a:pPr>
              <a:t>‹#›</a:t>
            </a:fld>
            <a:endParaRPr lang="nl-NL">
              <a:solidFill>
                <a:srgbClr val="DBF5F9">
                  <a:shade val="90000"/>
                </a:srgbClr>
              </a:solidFill>
            </a:endParaRPr>
          </a:p>
        </p:txBody>
      </p:sp>
    </p:spTree>
    <p:extLst>
      <p:ext uri="{BB962C8B-B14F-4D97-AF65-F5344CB8AC3E}">
        <p14:creationId xmlns:p14="http://schemas.microsoft.com/office/powerpoint/2010/main" val="1468305513"/>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609600" y="704088"/>
            <a:ext cx="10972800" cy="1143000"/>
          </a:xfrm>
        </p:spPr>
        <p:txBody>
          <a:bodyPr/>
          <a:lstStyle/>
          <a:p>
            <a:r>
              <a:rPr lang="nl-NL"/>
              <a:t>Klik om de stijl te bewerken</a:t>
            </a:r>
            <a:endParaRPr lang="en-US"/>
          </a:p>
        </p:txBody>
      </p:sp>
      <p:sp>
        <p:nvSpPr>
          <p:cNvPr id="3" name="Tijdelijke aanduiding voor inhoud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inhoud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datum 9"/>
          <p:cNvSpPr>
            <a:spLocks noGrp="1"/>
          </p:cNvSpPr>
          <p:nvPr>
            <p:ph type="dt" sz="half" idx="10"/>
          </p:nvPr>
        </p:nvSpPr>
        <p:spPr/>
        <p:txBody>
          <a:bodyPr/>
          <a:lstStyle>
            <a:lvl1pPr>
              <a:defRPr/>
            </a:lvl1pPr>
          </a:lstStyle>
          <a:p>
            <a:pPr>
              <a:defRPr/>
            </a:pPr>
            <a:endParaRPr lang="nl-NL">
              <a:solidFill>
                <a:srgbClr val="04617B">
                  <a:shade val="90000"/>
                </a:srgbClr>
              </a:solidFill>
            </a:endParaRPr>
          </a:p>
        </p:txBody>
      </p:sp>
      <p:sp>
        <p:nvSpPr>
          <p:cNvPr id="6" name="Tijdelijke aanduiding voor voettekst 21"/>
          <p:cNvSpPr>
            <a:spLocks noGrp="1"/>
          </p:cNvSpPr>
          <p:nvPr>
            <p:ph type="ftr" sz="quarter" idx="11"/>
          </p:nvPr>
        </p:nvSpPr>
        <p:spPr/>
        <p:txBody>
          <a:bodyPr/>
          <a:lstStyle>
            <a:lvl1pPr>
              <a:defRPr/>
            </a:lvl1pPr>
          </a:lstStyle>
          <a:p>
            <a:pPr>
              <a:defRPr/>
            </a:pPr>
            <a:endParaRPr lang="nl-NL">
              <a:solidFill>
                <a:srgbClr val="04617B">
                  <a:shade val="90000"/>
                </a:srgbClr>
              </a:solidFill>
            </a:endParaRPr>
          </a:p>
        </p:txBody>
      </p:sp>
      <p:sp>
        <p:nvSpPr>
          <p:cNvPr id="7" name="Tijdelijke aanduiding voor dianummer 17"/>
          <p:cNvSpPr>
            <a:spLocks noGrp="1"/>
          </p:cNvSpPr>
          <p:nvPr>
            <p:ph type="sldNum" sz="quarter" idx="12"/>
          </p:nvPr>
        </p:nvSpPr>
        <p:spPr/>
        <p:txBody>
          <a:bodyPr/>
          <a:lstStyle>
            <a:lvl1pPr>
              <a:defRPr/>
            </a:lvl1pPr>
          </a:lstStyle>
          <a:p>
            <a:pPr>
              <a:defRPr/>
            </a:pPr>
            <a:fld id="{83279A65-D2FA-4205-BD25-6C593EAEABA9}" type="slidenum">
              <a:rPr lang="nl-NL">
                <a:solidFill>
                  <a:srgbClr val="04617B">
                    <a:shade val="90000"/>
                  </a:srgbClr>
                </a:solidFill>
              </a:rPr>
              <a:pPr>
                <a:defRPr/>
              </a:pPr>
              <a:t>‹#›</a:t>
            </a:fld>
            <a:endParaRPr lang="nl-NL">
              <a:solidFill>
                <a:srgbClr val="04617B">
                  <a:shade val="90000"/>
                </a:srgbClr>
              </a:solidFill>
            </a:endParaRPr>
          </a:p>
        </p:txBody>
      </p:sp>
    </p:spTree>
    <p:extLst>
      <p:ext uri="{BB962C8B-B14F-4D97-AF65-F5344CB8AC3E}">
        <p14:creationId xmlns:p14="http://schemas.microsoft.com/office/powerpoint/2010/main" val="1460297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704088"/>
            <a:ext cx="10972800" cy="1143000"/>
          </a:xfrm>
        </p:spPr>
        <p:txBody>
          <a:bodyPr/>
          <a:lstStyle>
            <a:lvl1pPr>
              <a:defRPr/>
            </a:lvl1pPr>
          </a:lstStyle>
          <a:p>
            <a:r>
              <a:rPr lang="nl-NL"/>
              <a:t>Klik om de stijl te bewerken</a:t>
            </a:r>
            <a:endParaRPr lang="en-US"/>
          </a:p>
        </p:txBody>
      </p:sp>
      <p:sp>
        <p:nvSpPr>
          <p:cNvPr id="3" name="Tijdelijke aanduiding voor tekst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nl-NL"/>
              <a:t>Klik om de modelstijlen te bewerken</a:t>
            </a:r>
          </a:p>
        </p:txBody>
      </p:sp>
      <p:sp>
        <p:nvSpPr>
          <p:cNvPr id="4" name="Tijdelijke aanduiding voor tekst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nl-NL"/>
              <a:t>Klik om de modelstijlen te bewerken</a:t>
            </a:r>
          </a:p>
        </p:txBody>
      </p:sp>
      <p:sp>
        <p:nvSpPr>
          <p:cNvPr id="5" name="Tijdelijke aanduiding voor inhoud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inhoud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Tijdelijke aanduiding voor datum 9"/>
          <p:cNvSpPr>
            <a:spLocks noGrp="1"/>
          </p:cNvSpPr>
          <p:nvPr>
            <p:ph type="dt" sz="half" idx="10"/>
          </p:nvPr>
        </p:nvSpPr>
        <p:spPr/>
        <p:txBody>
          <a:bodyPr/>
          <a:lstStyle>
            <a:lvl1pPr>
              <a:defRPr/>
            </a:lvl1pPr>
          </a:lstStyle>
          <a:p>
            <a:pPr>
              <a:defRPr/>
            </a:pPr>
            <a:endParaRPr lang="nl-NL">
              <a:solidFill>
                <a:srgbClr val="04617B">
                  <a:shade val="90000"/>
                </a:srgbClr>
              </a:solidFill>
            </a:endParaRPr>
          </a:p>
        </p:txBody>
      </p:sp>
      <p:sp>
        <p:nvSpPr>
          <p:cNvPr id="8" name="Tijdelijke aanduiding voor voettekst 21"/>
          <p:cNvSpPr>
            <a:spLocks noGrp="1"/>
          </p:cNvSpPr>
          <p:nvPr>
            <p:ph type="ftr" sz="quarter" idx="11"/>
          </p:nvPr>
        </p:nvSpPr>
        <p:spPr/>
        <p:txBody>
          <a:bodyPr/>
          <a:lstStyle>
            <a:lvl1pPr>
              <a:defRPr/>
            </a:lvl1pPr>
          </a:lstStyle>
          <a:p>
            <a:pPr>
              <a:defRPr/>
            </a:pPr>
            <a:endParaRPr lang="nl-NL">
              <a:solidFill>
                <a:srgbClr val="04617B">
                  <a:shade val="90000"/>
                </a:srgbClr>
              </a:solidFill>
            </a:endParaRPr>
          </a:p>
        </p:txBody>
      </p:sp>
      <p:sp>
        <p:nvSpPr>
          <p:cNvPr id="9" name="Tijdelijke aanduiding voor dianummer 17"/>
          <p:cNvSpPr>
            <a:spLocks noGrp="1"/>
          </p:cNvSpPr>
          <p:nvPr>
            <p:ph type="sldNum" sz="quarter" idx="12"/>
          </p:nvPr>
        </p:nvSpPr>
        <p:spPr/>
        <p:txBody>
          <a:bodyPr/>
          <a:lstStyle>
            <a:lvl1pPr>
              <a:defRPr/>
            </a:lvl1pPr>
          </a:lstStyle>
          <a:p>
            <a:pPr>
              <a:defRPr/>
            </a:pPr>
            <a:fld id="{AF64E338-3DF8-466B-A391-1431014BA9AB}" type="slidenum">
              <a:rPr lang="nl-NL">
                <a:solidFill>
                  <a:srgbClr val="04617B">
                    <a:shade val="90000"/>
                  </a:srgbClr>
                </a:solidFill>
              </a:rPr>
              <a:pPr>
                <a:defRPr/>
              </a:pPr>
              <a:t>‹#›</a:t>
            </a:fld>
            <a:endParaRPr lang="nl-NL">
              <a:solidFill>
                <a:srgbClr val="04617B">
                  <a:shade val="90000"/>
                </a:srgbClr>
              </a:solidFill>
            </a:endParaRPr>
          </a:p>
        </p:txBody>
      </p:sp>
    </p:spTree>
    <p:extLst>
      <p:ext uri="{BB962C8B-B14F-4D97-AF65-F5344CB8AC3E}">
        <p14:creationId xmlns:p14="http://schemas.microsoft.com/office/powerpoint/2010/main" val="41132592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nl-NL"/>
              <a:t>Klik om de stijl te bewerken</a:t>
            </a:r>
            <a:endParaRPr lang="en-US"/>
          </a:p>
        </p:txBody>
      </p:sp>
      <p:sp>
        <p:nvSpPr>
          <p:cNvPr id="3" name="Tijdelijke aanduiding voor datum 9"/>
          <p:cNvSpPr>
            <a:spLocks noGrp="1"/>
          </p:cNvSpPr>
          <p:nvPr>
            <p:ph type="dt" sz="half" idx="10"/>
          </p:nvPr>
        </p:nvSpPr>
        <p:spPr/>
        <p:txBody>
          <a:bodyPr/>
          <a:lstStyle>
            <a:lvl1pPr>
              <a:defRPr/>
            </a:lvl1pPr>
          </a:lstStyle>
          <a:p>
            <a:pPr>
              <a:defRPr/>
            </a:pPr>
            <a:endParaRPr lang="nl-NL">
              <a:solidFill>
                <a:srgbClr val="04617B">
                  <a:shade val="90000"/>
                </a:srgbClr>
              </a:solidFill>
            </a:endParaRPr>
          </a:p>
        </p:txBody>
      </p:sp>
      <p:sp>
        <p:nvSpPr>
          <p:cNvPr id="4" name="Tijdelijke aanduiding voor voettekst 21"/>
          <p:cNvSpPr>
            <a:spLocks noGrp="1"/>
          </p:cNvSpPr>
          <p:nvPr>
            <p:ph type="ftr" sz="quarter" idx="11"/>
          </p:nvPr>
        </p:nvSpPr>
        <p:spPr/>
        <p:txBody>
          <a:bodyPr/>
          <a:lstStyle>
            <a:lvl1pPr>
              <a:defRPr/>
            </a:lvl1pPr>
          </a:lstStyle>
          <a:p>
            <a:pPr>
              <a:defRPr/>
            </a:pPr>
            <a:endParaRPr lang="nl-NL">
              <a:solidFill>
                <a:srgbClr val="04617B">
                  <a:shade val="90000"/>
                </a:srgbClr>
              </a:solidFill>
            </a:endParaRPr>
          </a:p>
        </p:txBody>
      </p:sp>
      <p:sp>
        <p:nvSpPr>
          <p:cNvPr id="5" name="Tijdelijke aanduiding voor dianummer 17"/>
          <p:cNvSpPr>
            <a:spLocks noGrp="1"/>
          </p:cNvSpPr>
          <p:nvPr>
            <p:ph type="sldNum" sz="quarter" idx="12"/>
          </p:nvPr>
        </p:nvSpPr>
        <p:spPr/>
        <p:txBody>
          <a:bodyPr/>
          <a:lstStyle>
            <a:lvl1pPr>
              <a:defRPr/>
            </a:lvl1pPr>
          </a:lstStyle>
          <a:p>
            <a:pPr>
              <a:defRPr/>
            </a:pPr>
            <a:fld id="{706A68FD-0ED2-45AD-BAC3-482575662B8F}" type="slidenum">
              <a:rPr lang="nl-NL">
                <a:solidFill>
                  <a:srgbClr val="04617B">
                    <a:shade val="90000"/>
                  </a:srgbClr>
                </a:solidFill>
              </a:rPr>
              <a:pPr>
                <a:defRPr/>
              </a:pPr>
              <a:t>‹#›</a:t>
            </a:fld>
            <a:endParaRPr lang="nl-NL">
              <a:solidFill>
                <a:srgbClr val="04617B">
                  <a:shade val="90000"/>
                </a:srgbClr>
              </a:solidFill>
            </a:endParaRPr>
          </a:p>
        </p:txBody>
      </p:sp>
    </p:spTree>
    <p:extLst>
      <p:ext uri="{BB962C8B-B14F-4D97-AF65-F5344CB8AC3E}">
        <p14:creationId xmlns:p14="http://schemas.microsoft.com/office/powerpoint/2010/main" val="42652475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9"/>
          <p:cNvSpPr>
            <a:spLocks noGrp="1"/>
          </p:cNvSpPr>
          <p:nvPr>
            <p:ph type="dt" sz="half" idx="10"/>
          </p:nvPr>
        </p:nvSpPr>
        <p:spPr/>
        <p:txBody>
          <a:bodyPr/>
          <a:lstStyle>
            <a:lvl1pPr>
              <a:defRPr/>
            </a:lvl1pPr>
          </a:lstStyle>
          <a:p>
            <a:pPr>
              <a:defRPr/>
            </a:pPr>
            <a:endParaRPr lang="nl-NL">
              <a:solidFill>
                <a:srgbClr val="04617B">
                  <a:shade val="90000"/>
                </a:srgbClr>
              </a:solidFill>
            </a:endParaRPr>
          </a:p>
        </p:txBody>
      </p:sp>
      <p:sp>
        <p:nvSpPr>
          <p:cNvPr id="3" name="Tijdelijke aanduiding voor voettekst 21"/>
          <p:cNvSpPr>
            <a:spLocks noGrp="1"/>
          </p:cNvSpPr>
          <p:nvPr>
            <p:ph type="ftr" sz="quarter" idx="11"/>
          </p:nvPr>
        </p:nvSpPr>
        <p:spPr/>
        <p:txBody>
          <a:bodyPr/>
          <a:lstStyle>
            <a:lvl1pPr>
              <a:defRPr/>
            </a:lvl1pPr>
          </a:lstStyle>
          <a:p>
            <a:pPr>
              <a:defRPr/>
            </a:pPr>
            <a:endParaRPr lang="nl-NL">
              <a:solidFill>
                <a:srgbClr val="04617B">
                  <a:shade val="90000"/>
                </a:srgbClr>
              </a:solidFill>
            </a:endParaRPr>
          </a:p>
        </p:txBody>
      </p:sp>
      <p:sp>
        <p:nvSpPr>
          <p:cNvPr id="4" name="Tijdelijke aanduiding voor dianummer 17"/>
          <p:cNvSpPr>
            <a:spLocks noGrp="1"/>
          </p:cNvSpPr>
          <p:nvPr>
            <p:ph type="sldNum" sz="quarter" idx="12"/>
          </p:nvPr>
        </p:nvSpPr>
        <p:spPr/>
        <p:txBody>
          <a:bodyPr/>
          <a:lstStyle>
            <a:lvl1pPr>
              <a:defRPr/>
            </a:lvl1pPr>
          </a:lstStyle>
          <a:p>
            <a:pPr>
              <a:defRPr/>
            </a:pPr>
            <a:fld id="{D6533965-18BC-44B6-9AF8-AE02C03F7025}" type="slidenum">
              <a:rPr lang="nl-NL">
                <a:solidFill>
                  <a:srgbClr val="04617B">
                    <a:shade val="90000"/>
                  </a:srgbClr>
                </a:solidFill>
              </a:rPr>
              <a:pPr>
                <a:defRPr/>
              </a:pPr>
              <a:t>‹#›</a:t>
            </a:fld>
            <a:endParaRPr lang="nl-NL">
              <a:solidFill>
                <a:srgbClr val="04617B">
                  <a:shade val="90000"/>
                </a:srgbClr>
              </a:solidFill>
            </a:endParaRPr>
          </a:p>
        </p:txBody>
      </p:sp>
    </p:spTree>
    <p:extLst>
      <p:ext uri="{BB962C8B-B14F-4D97-AF65-F5344CB8AC3E}">
        <p14:creationId xmlns:p14="http://schemas.microsoft.com/office/powerpoint/2010/main" val="2521943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B62EC545-9655-4954-A42B-182D7379E6FF}" type="datetimeFigureOut">
              <a:rPr lang="es-ES" smtClean="0"/>
              <a:t>23/11/2024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05DEBE7-23B0-43FE-B1EF-02577FBA0C9A}" type="slidenum">
              <a:rPr lang="es-ES" smtClean="0"/>
              <a:t>‹#›</a:t>
            </a:fld>
            <a:endParaRPr lang="es-ES"/>
          </a:p>
        </p:txBody>
      </p:sp>
    </p:spTree>
    <p:extLst>
      <p:ext uri="{BB962C8B-B14F-4D97-AF65-F5344CB8AC3E}">
        <p14:creationId xmlns:p14="http://schemas.microsoft.com/office/powerpoint/2010/main" val="5648407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nl-NL"/>
              <a:t>Klik om de stijl te bewerken</a:t>
            </a:r>
            <a:endParaRPr lang="en-US"/>
          </a:p>
        </p:txBody>
      </p:sp>
      <p:sp>
        <p:nvSpPr>
          <p:cNvPr id="3" name="Tijdelijke aanduiding voor tekst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nl-NL"/>
              <a:t>Klik om de modelstijlen te bewerken</a:t>
            </a:r>
          </a:p>
        </p:txBody>
      </p:sp>
      <p:sp>
        <p:nvSpPr>
          <p:cNvPr id="4" name="Tijdelijke aanduiding voor inhoud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datum 9"/>
          <p:cNvSpPr>
            <a:spLocks noGrp="1"/>
          </p:cNvSpPr>
          <p:nvPr>
            <p:ph type="dt" sz="half" idx="10"/>
          </p:nvPr>
        </p:nvSpPr>
        <p:spPr/>
        <p:txBody>
          <a:bodyPr/>
          <a:lstStyle>
            <a:lvl1pPr>
              <a:defRPr/>
            </a:lvl1pPr>
          </a:lstStyle>
          <a:p>
            <a:pPr>
              <a:defRPr/>
            </a:pPr>
            <a:endParaRPr lang="nl-NL">
              <a:solidFill>
                <a:srgbClr val="04617B">
                  <a:shade val="90000"/>
                </a:srgbClr>
              </a:solidFill>
            </a:endParaRPr>
          </a:p>
        </p:txBody>
      </p:sp>
      <p:sp>
        <p:nvSpPr>
          <p:cNvPr id="6" name="Tijdelijke aanduiding voor voettekst 21"/>
          <p:cNvSpPr>
            <a:spLocks noGrp="1"/>
          </p:cNvSpPr>
          <p:nvPr>
            <p:ph type="ftr" sz="quarter" idx="11"/>
          </p:nvPr>
        </p:nvSpPr>
        <p:spPr/>
        <p:txBody>
          <a:bodyPr/>
          <a:lstStyle>
            <a:lvl1pPr>
              <a:defRPr/>
            </a:lvl1pPr>
          </a:lstStyle>
          <a:p>
            <a:pPr>
              <a:defRPr/>
            </a:pPr>
            <a:endParaRPr lang="nl-NL">
              <a:solidFill>
                <a:srgbClr val="04617B">
                  <a:shade val="90000"/>
                </a:srgbClr>
              </a:solidFill>
            </a:endParaRPr>
          </a:p>
        </p:txBody>
      </p:sp>
      <p:sp>
        <p:nvSpPr>
          <p:cNvPr id="7" name="Tijdelijke aanduiding voor dianummer 17"/>
          <p:cNvSpPr>
            <a:spLocks noGrp="1"/>
          </p:cNvSpPr>
          <p:nvPr>
            <p:ph type="sldNum" sz="quarter" idx="12"/>
          </p:nvPr>
        </p:nvSpPr>
        <p:spPr/>
        <p:txBody>
          <a:bodyPr/>
          <a:lstStyle>
            <a:lvl1pPr>
              <a:defRPr/>
            </a:lvl1pPr>
          </a:lstStyle>
          <a:p>
            <a:pPr>
              <a:defRPr/>
            </a:pPr>
            <a:fld id="{AD15A4FB-F451-40C3-BEBE-6B55A3249C2C}" type="slidenum">
              <a:rPr lang="nl-NL">
                <a:solidFill>
                  <a:srgbClr val="04617B">
                    <a:shade val="90000"/>
                  </a:srgbClr>
                </a:solidFill>
              </a:rPr>
              <a:pPr>
                <a:defRPr/>
              </a:pPr>
              <a:t>‹#›</a:t>
            </a:fld>
            <a:endParaRPr lang="nl-NL">
              <a:solidFill>
                <a:srgbClr val="04617B">
                  <a:shade val="90000"/>
                </a:srgbClr>
              </a:solidFill>
            </a:endParaRPr>
          </a:p>
        </p:txBody>
      </p:sp>
    </p:spTree>
    <p:extLst>
      <p:ext uri="{BB962C8B-B14F-4D97-AF65-F5344CB8AC3E}">
        <p14:creationId xmlns:p14="http://schemas.microsoft.com/office/powerpoint/2010/main" val="31458206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5" name="Rechthoek met één afgeknipte en afgeronde hoek 13"/>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chthoekige driehoek 14"/>
          <p:cNvSpPr/>
          <p:nvPr/>
        </p:nvSpPr>
        <p:spPr>
          <a:xfrm rot="420000" flipV="1">
            <a:off x="10672234" y="5359401"/>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Vrije vorm 15"/>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endParaRPr>
          </a:p>
        </p:txBody>
      </p:sp>
      <p:sp>
        <p:nvSpPr>
          <p:cNvPr id="8" name="Vrije vorm 16"/>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endParaRPr>
          </a:p>
        </p:txBody>
      </p:sp>
      <p:sp>
        <p:nvSpPr>
          <p:cNvPr id="2" name="Titel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nl-NL"/>
              <a:t>Klik om de stijl te bewerken</a:t>
            </a:r>
            <a:endParaRPr lang="en-US"/>
          </a:p>
        </p:txBody>
      </p:sp>
      <p:sp>
        <p:nvSpPr>
          <p:cNvPr id="4" name="Tijdelijke aanduiding voor tekst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nl-NL"/>
              <a:t>Klik om de modelstijlen te bewerken</a:t>
            </a:r>
          </a:p>
        </p:txBody>
      </p:sp>
      <p:sp>
        <p:nvSpPr>
          <p:cNvPr id="3" name="Tijdelijke aanduiding voor afbeelding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nl-NL" noProof="0"/>
              <a:t>Klik op het pictogram als u een afbeelding wilt toevoegen</a:t>
            </a:r>
            <a:endParaRPr lang="en-US" noProof="0" dirty="0"/>
          </a:p>
        </p:txBody>
      </p:sp>
      <p:sp>
        <p:nvSpPr>
          <p:cNvPr id="9" name="Tijdelijke aanduiding voor datum 4"/>
          <p:cNvSpPr>
            <a:spLocks noGrp="1"/>
          </p:cNvSpPr>
          <p:nvPr>
            <p:ph type="dt" sz="half" idx="10"/>
          </p:nvPr>
        </p:nvSpPr>
        <p:spPr/>
        <p:txBody>
          <a:bodyPr/>
          <a:lstStyle>
            <a:lvl1pPr>
              <a:defRPr/>
            </a:lvl1pPr>
          </a:lstStyle>
          <a:p>
            <a:pPr>
              <a:defRPr/>
            </a:pPr>
            <a:endParaRPr lang="nl-NL">
              <a:solidFill>
                <a:srgbClr val="04617B">
                  <a:shade val="90000"/>
                </a:srgbClr>
              </a:solidFill>
            </a:endParaRPr>
          </a:p>
        </p:txBody>
      </p:sp>
      <p:sp>
        <p:nvSpPr>
          <p:cNvPr id="10" name="Tijdelijke aanduiding voor voettekst 5"/>
          <p:cNvSpPr>
            <a:spLocks noGrp="1"/>
          </p:cNvSpPr>
          <p:nvPr>
            <p:ph type="ftr" sz="quarter" idx="11"/>
          </p:nvPr>
        </p:nvSpPr>
        <p:spPr/>
        <p:txBody>
          <a:bodyPr/>
          <a:lstStyle>
            <a:lvl1pPr>
              <a:defRPr/>
            </a:lvl1pPr>
          </a:lstStyle>
          <a:p>
            <a:pPr>
              <a:defRPr/>
            </a:pPr>
            <a:endParaRPr lang="nl-NL">
              <a:solidFill>
                <a:srgbClr val="04617B">
                  <a:shade val="90000"/>
                </a:srgbClr>
              </a:solidFill>
            </a:endParaRPr>
          </a:p>
        </p:txBody>
      </p:sp>
      <p:sp>
        <p:nvSpPr>
          <p:cNvPr id="11" name="Tijdelijke aanduiding voor dianummer 6"/>
          <p:cNvSpPr>
            <a:spLocks noGrp="1"/>
          </p:cNvSpPr>
          <p:nvPr>
            <p:ph type="sldNum" sz="quarter" idx="12"/>
          </p:nvPr>
        </p:nvSpPr>
        <p:spPr>
          <a:xfrm>
            <a:off x="10769600" y="6356351"/>
            <a:ext cx="812800" cy="365125"/>
          </a:xfrm>
        </p:spPr>
        <p:txBody>
          <a:bodyPr/>
          <a:lstStyle>
            <a:lvl1pPr>
              <a:defRPr/>
            </a:lvl1pPr>
          </a:lstStyle>
          <a:p>
            <a:pPr>
              <a:defRPr/>
            </a:pPr>
            <a:fld id="{5965150A-2BCE-4E03-8793-746D3B2D87B5}" type="slidenum">
              <a:rPr lang="nl-NL">
                <a:solidFill>
                  <a:srgbClr val="04617B">
                    <a:shade val="90000"/>
                  </a:srgbClr>
                </a:solidFill>
              </a:rPr>
              <a:pPr>
                <a:defRPr/>
              </a:pPr>
              <a:t>‹#›</a:t>
            </a:fld>
            <a:endParaRPr lang="nl-NL">
              <a:solidFill>
                <a:srgbClr val="04617B">
                  <a:shade val="90000"/>
                </a:srgbClr>
              </a:solidFill>
            </a:endParaRPr>
          </a:p>
        </p:txBody>
      </p:sp>
    </p:spTree>
    <p:extLst>
      <p:ext uri="{BB962C8B-B14F-4D97-AF65-F5344CB8AC3E}">
        <p14:creationId xmlns:p14="http://schemas.microsoft.com/office/powerpoint/2010/main" val="5357609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9"/>
          <p:cNvSpPr>
            <a:spLocks noGrp="1"/>
          </p:cNvSpPr>
          <p:nvPr>
            <p:ph type="dt" sz="half" idx="10"/>
          </p:nvPr>
        </p:nvSpPr>
        <p:spPr/>
        <p:txBody>
          <a:bodyPr/>
          <a:lstStyle>
            <a:lvl1pPr>
              <a:defRPr/>
            </a:lvl1pPr>
          </a:lstStyle>
          <a:p>
            <a:pPr>
              <a:defRPr/>
            </a:pPr>
            <a:endParaRPr lang="nl-NL">
              <a:solidFill>
                <a:srgbClr val="04617B">
                  <a:shade val="90000"/>
                </a:srgbClr>
              </a:solidFill>
            </a:endParaRPr>
          </a:p>
        </p:txBody>
      </p:sp>
      <p:sp>
        <p:nvSpPr>
          <p:cNvPr id="5" name="Tijdelijke aanduiding voor voettekst 21"/>
          <p:cNvSpPr>
            <a:spLocks noGrp="1"/>
          </p:cNvSpPr>
          <p:nvPr>
            <p:ph type="ftr" sz="quarter" idx="11"/>
          </p:nvPr>
        </p:nvSpPr>
        <p:spPr/>
        <p:txBody>
          <a:bodyPr/>
          <a:lstStyle>
            <a:lvl1pPr>
              <a:defRPr/>
            </a:lvl1pPr>
          </a:lstStyle>
          <a:p>
            <a:pPr>
              <a:defRPr/>
            </a:pPr>
            <a:endParaRPr lang="nl-NL">
              <a:solidFill>
                <a:srgbClr val="04617B">
                  <a:shade val="90000"/>
                </a:srgbClr>
              </a:solidFill>
            </a:endParaRPr>
          </a:p>
        </p:txBody>
      </p:sp>
      <p:sp>
        <p:nvSpPr>
          <p:cNvPr id="6" name="Tijdelijke aanduiding voor dianummer 17"/>
          <p:cNvSpPr>
            <a:spLocks noGrp="1"/>
          </p:cNvSpPr>
          <p:nvPr>
            <p:ph type="sldNum" sz="quarter" idx="12"/>
          </p:nvPr>
        </p:nvSpPr>
        <p:spPr/>
        <p:txBody>
          <a:bodyPr/>
          <a:lstStyle>
            <a:lvl1pPr>
              <a:defRPr/>
            </a:lvl1pPr>
          </a:lstStyle>
          <a:p>
            <a:pPr>
              <a:defRPr/>
            </a:pPr>
            <a:fld id="{ABBF0895-B46B-4267-A3EA-E3AF748396D0}" type="slidenum">
              <a:rPr lang="nl-NL">
                <a:solidFill>
                  <a:srgbClr val="04617B">
                    <a:shade val="90000"/>
                  </a:srgbClr>
                </a:solidFill>
              </a:rPr>
              <a:pPr>
                <a:defRPr/>
              </a:pPr>
              <a:t>‹#›</a:t>
            </a:fld>
            <a:endParaRPr lang="nl-NL">
              <a:solidFill>
                <a:srgbClr val="04617B">
                  <a:shade val="90000"/>
                </a:srgbClr>
              </a:solidFill>
            </a:endParaRPr>
          </a:p>
        </p:txBody>
      </p:sp>
    </p:spTree>
    <p:extLst>
      <p:ext uri="{BB962C8B-B14F-4D97-AF65-F5344CB8AC3E}">
        <p14:creationId xmlns:p14="http://schemas.microsoft.com/office/powerpoint/2010/main" val="32488796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914402"/>
            <a:ext cx="2743200" cy="5211763"/>
          </a:xfrm>
        </p:spPr>
        <p:txBody>
          <a:bodyPr vert="eaVert"/>
          <a:lstStyle/>
          <a:p>
            <a:r>
              <a:rPr lang="nl-NL"/>
              <a:t>Klik om de stijl te bewerken</a:t>
            </a:r>
            <a:endParaRPr lang="en-US"/>
          </a:p>
        </p:txBody>
      </p:sp>
      <p:sp>
        <p:nvSpPr>
          <p:cNvPr id="3" name="Tijdelijke aanduiding voor verticale tekst 2"/>
          <p:cNvSpPr>
            <a:spLocks noGrp="1"/>
          </p:cNvSpPr>
          <p:nvPr>
            <p:ph type="body" orient="vert" idx="1"/>
          </p:nvPr>
        </p:nvSpPr>
        <p:spPr>
          <a:xfrm>
            <a:off x="609600" y="914402"/>
            <a:ext cx="8026400" cy="5211763"/>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9"/>
          <p:cNvSpPr>
            <a:spLocks noGrp="1"/>
          </p:cNvSpPr>
          <p:nvPr>
            <p:ph type="dt" sz="half" idx="10"/>
          </p:nvPr>
        </p:nvSpPr>
        <p:spPr/>
        <p:txBody>
          <a:bodyPr/>
          <a:lstStyle>
            <a:lvl1pPr>
              <a:defRPr/>
            </a:lvl1pPr>
          </a:lstStyle>
          <a:p>
            <a:pPr>
              <a:defRPr/>
            </a:pPr>
            <a:endParaRPr lang="nl-NL">
              <a:solidFill>
                <a:srgbClr val="04617B">
                  <a:shade val="90000"/>
                </a:srgbClr>
              </a:solidFill>
            </a:endParaRPr>
          </a:p>
        </p:txBody>
      </p:sp>
      <p:sp>
        <p:nvSpPr>
          <p:cNvPr id="5" name="Tijdelijke aanduiding voor voettekst 21"/>
          <p:cNvSpPr>
            <a:spLocks noGrp="1"/>
          </p:cNvSpPr>
          <p:nvPr>
            <p:ph type="ftr" sz="quarter" idx="11"/>
          </p:nvPr>
        </p:nvSpPr>
        <p:spPr/>
        <p:txBody>
          <a:bodyPr/>
          <a:lstStyle>
            <a:lvl1pPr>
              <a:defRPr/>
            </a:lvl1pPr>
          </a:lstStyle>
          <a:p>
            <a:pPr>
              <a:defRPr/>
            </a:pPr>
            <a:endParaRPr lang="nl-NL">
              <a:solidFill>
                <a:srgbClr val="04617B">
                  <a:shade val="90000"/>
                </a:srgbClr>
              </a:solidFill>
            </a:endParaRPr>
          </a:p>
        </p:txBody>
      </p:sp>
      <p:sp>
        <p:nvSpPr>
          <p:cNvPr id="6" name="Tijdelijke aanduiding voor dianummer 17"/>
          <p:cNvSpPr>
            <a:spLocks noGrp="1"/>
          </p:cNvSpPr>
          <p:nvPr>
            <p:ph type="sldNum" sz="quarter" idx="12"/>
          </p:nvPr>
        </p:nvSpPr>
        <p:spPr/>
        <p:txBody>
          <a:bodyPr/>
          <a:lstStyle>
            <a:lvl1pPr>
              <a:defRPr/>
            </a:lvl1pPr>
          </a:lstStyle>
          <a:p>
            <a:pPr>
              <a:defRPr/>
            </a:pPr>
            <a:fld id="{C5E1358E-ADFF-4298-B450-052AE9BFCCCA}" type="slidenum">
              <a:rPr lang="nl-NL">
                <a:solidFill>
                  <a:srgbClr val="04617B">
                    <a:shade val="90000"/>
                  </a:srgbClr>
                </a:solidFill>
              </a:rPr>
              <a:pPr>
                <a:defRPr/>
              </a:pPr>
              <a:t>‹#›</a:t>
            </a:fld>
            <a:endParaRPr lang="nl-NL">
              <a:solidFill>
                <a:srgbClr val="04617B">
                  <a:shade val="90000"/>
                </a:srgbClr>
              </a:solidFill>
            </a:endParaRPr>
          </a:p>
        </p:txBody>
      </p:sp>
    </p:spTree>
    <p:extLst>
      <p:ext uri="{BB962C8B-B14F-4D97-AF65-F5344CB8AC3E}">
        <p14:creationId xmlns:p14="http://schemas.microsoft.com/office/powerpoint/2010/main" val="1896915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B62EC545-9655-4954-A42B-182D7379E6FF}" type="datetimeFigureOut">
              <a:rPr lang="es-ES" smtClean="0"/>
              <a:t>23/11/2024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C05DEBE7-23B0-43FE-B1EF-02577FBA0C9A}" type="slidenum">
              <a:rPr lang="es-ES" smtClean="0"/>
              <a:t>‹#›</a:t>
            </a:fld>
            <a:endParaRPr lang="es-ES"/>
          </a:p>
        </p:txBody>
      </p:sp>
    </p:spTree>
    <p:extLst>
      <p:ext uri="{BB962C8B-B14F-4D97-AF65-F5344CB8AC3E}">
        <p14:creationId xmlns:p14="http://schemas.microsoft.com/office/powerpoint/2010/main" val="3384809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B62EC545-9655-4954-A42B-182D7379E6FF}" type="datetimeFigureOut">
              <a:rPr lang="es-ES" smtClean="0"/>
              <a:t>23/11/2024</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C05DEBE7-23B0-43FE-B1EF-02577FBA0C9A}" type="slidenum">
              <a:rPr lang="es-ES" smtClean="0"/>
              <a:t>‹#›</a:t>
            </a:fld>
            <a:endParaRPr lang="es-ES"/>
          </a:p>
        </p:txBody>
      </p:sp>
    </p:spTree>
    <p:extLst>
      <p:ext uri="{BB962C8B-B14F-4D97-AF65-F5344CB8AC3E}">
        <p14:creationId xmlns:p14="http://schemas.microsoft.com/office/powerpoint/2010/main" val="1415138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B62EC545-9655-4954-A42B-182D7379E6FF}" type="datetimeFigureOut">
              <a:rPr lang="es-ES" smtClean="0"/>
              <a:t>23/11/2024</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C05DEBE7-23B0-43FE-B1EF-02577FBA0C9A}" type="slidenum">
              <a:rPr lang="es-ES" smtClean="0"/>
              <a:t>‹#›</a:t>
            </a:fld>
            <a:endParaRPr lang="es-ES"/>
          </a:p>
        </p:txBody>
      </p:sp>
    </p:spTree>
    <p:extLst>
      <p:ext uri="{BB962C8B-B14F-4D97-AF65-F5344CB8AC3E}">
        <p14:creationId xmlns:p14="http://schemas.microsoft.com/office/powerpoint/2010/main" val="3001476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62EC545-9655-4954-A42B-182D7379E6FF}" type="datetimeFigureOut">
              <a:rPr lang="es-ES" smtClean="0"/>
              <a:t>23/11/2024</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C05DEBE7-23B0-43FE-B1EF-02577FBA0C9A}" type="slidenum">
              <a:rPr lang="es-ES" smtClean="0"/>
              <a:t>‹#›</a:t>
            </a:fld>
            <a:endParaRPr lang="es-ES"/>
          </a:p>
        </p:txBody>
      </p:sp>
    </p:spTree>
    <p:extLst>
      <p:ext uri="{BB962C8B-B14F-4D97-AF65-F5344CB8AC3E}">
        <p14:creationId xmlns:p14="http://schemas.microsoft.com/office/powerpoint/2010/main" val="611094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62EC545-9655-4954-A42B-182D7379E6FF}" type="datetimeFigureOut">
              <a:rPr lang="es-ES" smtClean="0"/>
              <a:t>23/11/2024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C05DEBE7-23B0-43FE-B1EF-02577FBA0C9A}" type="slidenum">
              <a:rPr lang="es-ES" smtClean="0"/>
              <a:t>‹#›</a:t>
            </a:fld>
            <a:endParaRPr lang="es-ES"/>
          </a:p>
        </p:txBody>
      </p:sp>
    </p:spTree>
    <p:extLst>
      <p:ext uri="{BB962C8B-B14F-4D97-AF65-F5344CB8AC3E}">
        <p14:creationId xmlns:p14="http://schemas.microsoft.com/office/powerpoint/2010/main" val="3149006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62EC545-9655-4954-A42B-182D7379E6FF}" type="datetimeFigureOut">
              <a:rPr lang="es-ES" smtClean="0"/>
              <a:t>23/11/2024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C05DEBE7-23B0-43FE-B1EF-02577FBA0C9A}" type="slidenum">
              <a:rPr lang="es-ES" smtClean="0"/>
              <a:t>‹#›</a:t>
            </a:fld>
            <a:endParaRPr lang="es-ES"/>
          </a:p>
        </p:txBody>
      </p:sp>
    </p:spTree>
    <p:extLst>
      <p:ext uri="{BB962C8B-B14F-4D97-AF65-F5344CB8AC3E}">
        <p14:creationId xmlns:p14="http://schemas.microsoft.com/office/powerpoint/2010/main" val="885046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2EC545-9655-4954-A42B-182D7379E6FF}" type="datetimeFigureOut">
              <a:rPr lang="es-ES" smtClean="0"/>
              <a:t>23/11/2024</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5DEBE7-23B0-43FE-B1EF-02577FBA0C9A}" type="slidenum">
              <a:rPr lang="es-ES" smtClean="0"/>
              <a:t>‹#›</a:t>
            </a:fld>
            <a:endParaRPr lang="es-ES"/>
          </a:p>
        </p:txBody>
      </p:sp>
    </p:spTree>
    <p:extLst>
      <p:ext uri="{BB962C8B-B14F-4D97-AF65-F5344CB8AC3E}">
        <p14:creationId xmlns:p14="http://schemas.microsoft.com/office/powerpoint/2010/main" val="2438319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7" name="Vrije vorm 6"/>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endParaRPr>
          </a:p>
        </p:txBody>
      </p:sp>
      <p:sp>
        <p:nvSpPr>
          <p:cNvPr id="8" name="Vrije vorm 7"/>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endParaRPr>
          </a:p>
        </p:txBody>
      </p:sp>
      <p:sp>
        <p:nvSpPr>
          <p:cNvPr id="1028" name="Tijdelijke aanduiding voor titel 8"/>
          <p:cNvSpPr>
            <a:spLocks noGrp="1"/>
          </p:cNvSpPr>
          <p:nvPr>
            <p:ph type="title"/>
          </p:nvPr>
        </p:nvSpPr>
        <p:spPr bwMode="auto">
          <a:xfrm>
            <a:off x="609600" y="7048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nl-NL"/>
              <a:t>Klik om de stijl te bewerken</a:t>
            </a:r>
            <a:endParaRPr lang="en-US"/>
          </a:p>
        </p:txBody>
      </p:sp>
      <p:sp>
        <p:nvSpPr>
          <p:cNvPr id="1029" name="Tijdelijke aanduiding voor tekst 29"/>
          <p:cNvSpPr>
            <a:spLocks noGrp="1"/>
          </p:cNvSpPr>
          <p:nvPr>
            <p:ph type="body" idx="1"/>
          </p:nvPr>
        </p:nvSpPr>
        <p:spPr bwMode="auto">
          <a:xfrm>
            <a:off x="609600" y="1935164"/>
            <a:ext cx="10972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0" name="Tijdelijke aanduiding voor datum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nl-NL">
              <a:solidFill>
                <a:srgbClr val="04617B">
                  <a:shade val="90000"/>
                </a:srgbClr>
              </a:solidFill>
              <a:latin typeface="Tahoma" pitchFamily="34" charset="0"/>
            </a:endParaRPr>
          </a:p>
        </p:txBody>
      </p:sp>
      <p:sp>
        <p:nvSpPr>
          <p:cNvPr id="22" name="Tijdelijke aanduiding voor voettekst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nl-NL">
              <a:solidFill>
                <a:srgbClr val="04617B">
                  <a:shade val="90000"/>
                </a:srgbClr>
              </a:solidFill>
              <a:latin typeface="Tahoma" pitchFamily="34" charset="0"/>
            </a:endParaRPr>
          </a:p>
        </p:txBody>
      </p:sp>
      <p:sp>
        <p:nvSpPr>
          <p:cNvPr id="18" name="Tijdelijke aanduiding voor dianumm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base">
              <a:spcBef>
                <a:spcPct val="0"/>
              </a:spcBef>
              <a:spcAft>
                <a:spcPct val="0"/>
              </a:spcAft>
              <a:defRPr/>
            </a:pPr>
            <a:fld id="{C4ADE093-213E-4906-8824-2E6C038C7888}" type="slidenum">
              <a:rPr lang="nl-NL">
                <a:solidFill>
                  <a:srgbClr val="04617B">
                    <a:shade val="90000"/>
                  </a:srgbClr>
                </a:solidFill>
                <a:latin typeface="Tahoma" pitchFamily="34" charset="0"/>
              </a:rPr>
              <a:pPr fontAlgn="base">
                <a:spcBef>
                  <a:spcPct val="0"/>
                </a:spcBef>
                <a:spcAft>
                  <a:spcPct val="0"/>
                </a:spcAft>
                <a:defRPr/>
              </a:pPr>
              <a:t>‹#›</a:t>
            </a:fld>
            <a:endParaRPr lang="nl-NL">
              <a:solidFill>
                <a:srgbClr val="04617B">
                  <a:shade val="90000"/>
                </a:srgbClr>
              </a:solidFill>
              <a:latin typeface="Tahoma" pitchFamily="34" charset="0"/>
            </a:endParaRPr>
          </a:p>
        </p:txBody>
      </p:sp>
      <p:grpSp>
        <p:nvGrpSpPr>
          <p:cNvPr id="1033" name="Groep 1"/>
          <p:cNvGrpSpPr>
            <a:grpSpLocks/>
          </p:cNvGrpSpPr>
          <p:nvPr/>
        </p:nvGrpSpPr>
        <p:grpSpPr bwMode="auto">
          <a:xfrm>
            <a:off x="-25399" y="203200"/>
            <a:ext cx="12240684" cy="647700"/>
            <a:chOff x="-19045" y="216550"/>
            <a:chExt cx="9180548" cy="649224"/>
          </a:xfrm>
        </p:grpSpPr>
        <p:sp>
          <p:nvSpPr>
            <p:cNvPr id="12" name="Vrije v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Tahoma" pitchFamily="34" charset="0"/>
              </a:endParaRPr>
            </a:p>
          </p:txBody>
        </p:sp>
        <p:sp>
          <p:nvSpPr>
            <p:cNvPr id="13" name="Vrije v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Tahoma" pitchFamily="34" charset="0"/>
              </a:endParaRPr>
            </a:p>
          </p:txBody>
        </p:sp>
      </p:grpSp>
    </p:spTree>
    <p:extLst>
      <p:ext uri="{BB962C8B-B14F-4D97-AF65-F5344CB8AC3E}">
        <p14:creationId xmlns:p14="http://schemas.microsoft.com/office/powerpoint/2010/main" val="7856225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7" name="Vrije vorm 6"/>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endParaRPr>
          </a:p>
        </p:txBody>
      </p:sp>
      <p:sp>
        <p:nvSpPr>
          <p:cNvPr id="8" name="Vrije vorm 7"/>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endParaRPr>
          </a:p>
        </p:txBody>
      </p:sp>
      <p:sp>
        <p:nvSpPr>
          <p:cNvPr id="1028" name="Tijdelijke aanduiding voor titel 8"/>
          <p:cNvSpPr>
            <a:spLocks noGrp="1"/>
          </p:cNvSpPr>
          <p:nvPr>
            <p:ph type="title"/>
          </p:nvPr>
        </p:nvSpPr>
        <p:spPr bwMode="auto">
          <a:xfrm>
            <a:off x="609600" y="7048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nl-NL"/>
              <a:t>Klik om de stijl te bewerken</a:t>
            </a:r>
            <a:endParaRPr lang="en-US"/>
          </a:p>
        </p:txBody>
      </p:sp>
      <p:sp>
        <p:nvSpPr>
          <p:cNvPr id="1029" name="Tijdelijke aanduiding voor tekst 29"/>
          <p:cNvSpPr>
            <a:spLocks noGrp="1"/>
          </p:cNvSpPr>
          <p:nvPr>
            <p:ph type="body" idx="1"/>
          </p:nvPr>
        </p:nvSpPr>
        <p:spPr bwMode="auto">
          <a:xfrm>
            <a:off x="609600" y="1935164"/>
            <a:ext cx="10972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0" name="Tijdelijke aanduiding voor datum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nl-NL">
              <a:solidFill>
                <a:srgbClr val="04617B">
                  <a:shade val="90000"/>
                </a:srgbClr>
              </a:solidFill>
              <a:latin typeface="Tahoma" pitchFamily="34" charset="0"/>
            </a:endParaRPr>
          </a:p>
        </p:txBody>
      </p:sp>
      <p:sp>
        <p:nvSpPr>
          <p:cNvPr id="22" name="Tijdelijke aanduiding voor voettekst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nl-NL">
              <a:solidFill>
                <a:srgbClr val="04617B">
                  <a:shade val="90000"/>
                </a:srgbClr>
              </a:solidFill>
              <a:latin typeface="Tahoma" pitchFamily="34" charset="0"/>
            </a:endParaRPr>
          </a:p>
        </p:txBody>
      </p:sp>
      <p:sp>
        <p:nvSpPr>
          <p:cNvPr id="18" name="Tijdelijke aanduiding voor dianumm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base">
              <a:spcBef>
                <a:spcPct val="0"/>
              </a:spcBef>
              <a:spcAft>
                <a:spcPct val="0"/>
              </a:spcAft>
              <a:defRPr/>
            </a:pPr>
            <a:fld id="{C4ADE093-213E-4906-8824-2E6C038C7888}" type="slidenum">
              <a:rPr lang="nl-NL">
                <a:solidFill>
                  <a:srgbClr val="04617B">
                    <a:shade val="90000"/>
                  </a:srgbClr>
                </a:solidFill>
                <a:latin typeface="Tahoma" pitchFamily="34" charset="0"/>
              </a:rPr>
              <a:pPr fontAlgn="base">
                <a:spcBef>
                  <a:spcPct val="0"/>
                </a:spcBef>
                <a:spcAft>
                  <a:spcPct val="0"/>
                </a:spcAft>
                <a:defRPr/>
              </a:pPr>
              <a:t>‹#›</a:t>
            </a:fld>
            <a:endParaRPr lang="nl-NL">
              <a:solidFill>
                <a:srgbClr val="04617B">
                  <a:shade val="90000"/>
                </a:srgbClr>
              </a:solidFill>
              <a:latin typeface="Tahoma" pitchFamily="34" charset="0"/>
            </a:endParaRPr>
          </a:p>
        </p:txBody>
      </p:sp>
      <p:grpSp>
        <p:nvGrpSpPr>
          <p:cNvPr id="1033" name="Groep 1"/>
          <p:cNvGrpSpPr>
            <a:grpSpLocks/>
          </p:cNvGrpSpPr>
          <p:nvPr/>
        </p:nvGrpSpPr>
        <p:grpSpPr bwMode="auto">
          <a:xfrm>
            <a:off x="-25399" y="203200"/>
            <a:ext cx="12240684" cy="647700"/>
            <a:chOff x="-19045" y="216550"/>
            <a:chExt cx="9180548" cy="649224"/>
          </a:xfrm>
        </p:grpSpPr>
        <p:sp>
          <p:nvSpPr>
            <p:cNvPr id="12" name="Vrije v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Tahoma" pitchFamily="34" charset="0"/>
              </a:endParaRPr>
            </a:p>
          </p:txBody>
        </p:sp>
        <p:sp>
          <p:nvSpPr>
            <p:cNvPr id="13" name="Vrije v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Tahoma" pitchFamily="34" charset="0"/>
              </a:endParaRPr>
            </a:p>
          </p:txBody>
        </p:sp>
      </p:grpSp>
    </p:spTree>
    <p:extLst>
      <p:ext uri="{BB962C8B-B14F-4D97-AF65-F5344CB8AC3E}">
        <p14:creationId xmlns:p14="http://schemas.microsoft.com/office/powerpoint/2010/main" val="30178794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54913" y="-18000"/>
            <a:ext cx="12501826" cy="6876000"/>
          </a:xfrm>
          <a:prstGeom prst="rect">
            <a:avLst/>
          </a:prstGeom>
        </p:spPr>
      </p:pic>
      <p:sp>
        <p:nvSpPr>
          <p:cNvPr id="6" name="Rectángulo 5"/>
          <p:cNvSpPr/>
          <p:nvPr/>
        </p:nvSpPr>
        <p:spPr>
          <a:xfrm>
            <a:off x="1912961" y="6273225"/>
            <a:ext cx="8366078" cy="584775"/>
          </a:xfrm>
          <a:prstGeom prst="rect">
            <a:avLst/>
          </a:prstGeom>
        </p:spPr>
        <p:txBody>
          <a:bodyPr wrap="square">
            <a:spAutoFit/>
          </a:bodyPr>
          <a:lstStyle/>
          <a:p>
            <a:pPr algn="ctr"/>
            <a:r>
              <a:rPr lang="es-ES" sz="3200" b="1" dirty="0">
                <a:solidFill>
                  <a:srgbClr val="FFFF00"/>
                </a:solidFill>
                <a:effectLst>
                  <a:outerShdw blurRad="38100" dist="38100" dir="2700000" algn="tl">
                    <a:srgbClr val="000000">
                      <a:alpha val="43137"/>
                    </a:srgbClr>
                  </a:outerShdw>
                </a:effectLst>
                <a:latin typeface="Copperplate Gothic Bold" panose="020E0705020206020404" pitchFamily="34" charset="0"/>
              </a:rPr>
              <a:t>LA INMIGRACIÓN CHINA EN LIMA</a:t>
            </a:r>
          </a:p>
        </p:txBody>
      </p:sp>
    </p:spTree>
    <p:extLst>
      <p:ext uri="{BB962C8B-B14F-4D97-AF65-F5344CB8AC3E}">
        <p14:creationId xmlns:p14="http://schemas.microsoft.com/office/powerpoint/2010/main" val="3409406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242179" y="166568"/>
            <a:ext cx="5838190" cy="6524863"/>
          </a:xfrm>
          <a:prstGeom prst="rect">
            <a:avLst/>
          </a:prstGeom>
        </p:spPr>
        <p:txBody>
          <a:bodyPr wrap="square">
            <a:spAutoFit/>
          </a:bodyPr>
          <a:lstStyle/>
          <a:p>
            <a:r>
              <a:rPr lang="es-ES" sz="2200" dirty="0">
                <a:latin typeface="Trebuchet MS" panose="020B0603020202020204" pitchFamily="34" charset="0"/>
              </a:rPr>
              <a:t>Enormes deudas en China a raíz del consumo del opio.</a:t>
            </a:r>
          </a:p>
          <a:p>
            <a:r>
              <a:rPr lang="es-ES" sz="2200" dirty="0">
                <a:latin typeface="Trebuchet MS" panose="020B0603020202020204" pitchFamily="34" charset="0"/>
              </a:rPr>
              <a:t>Búsqueda de solución a los problemas económicos a través de contratos de viaje y trabajo hacia Perú y otros países.</a:t>
            </a:r>
          </a:p>
          <a:p>
            <a:r>
              <a:rPr lang="es-ES" sz="2200" dirty="0">
                <a:latin typeface="Trebuchet MS" panose="020B0603020202020204" pitchFamily="34" charset="0"/>
              </a:rPr>
              <a:t>Tratados internacionales que promovieron la inmigración laboral de ultramar</a:t>
            </a:r>
            <a:r>
              <a:rPr lang="es-ES" sz="2200" dirty="0">
                <a:solidFill>
                  <a:srgbClr val="C00000"/>
                </a:solidFill>
                <a:latin typeface="Trebuchet MS" panose="020B0603020202020204" pitchFamily="34" charset="0"/>
              </a:rPr>
              <a:t>: Tratado de Nankín </a:t>
            </a:r>
            <a:r>
              <a:rPr lang="es-ES" sz="2200" dirty="0">
                <a:latin typeface="Trebuchet MS" panose="020B0603020202020204" pitchFamily="34" charset="0"/>
              </a:rPr>
              <a:t>(1842), cuyo resultado fue la ocupación de Hong Kong por parte de Gran Bretaña y la apertura de los puertos de </a:t>
            </a:r>
            <a:r>
              <a:rPr lang="es-ES" sz="2200" dirty="0" err="1">
                <a:latin typeface="Trebuchet MS" panose="020B0603020202020204" pitchFamily="34" charset="0"/>
              </a:rPr>
              <a:t>Kuangchou</a:t>
            </a:r>
            <a:r>
              <a:rPr lang="es-ES" sz="2200" dirty="0">
                <a:latin typeface="Trebuchet MS" panose="020B0603020202020204" pitchFamily="34" charset="0"/>
              </a:rPr>
              <a:t>, </a:t>
            </a:r>
            <a:r>
              <a:rPr lang="es-ES" sz="2200" dirty="0" err="1">
                <a:latin typeface="Trebuchet MS" panose="020B0603020202020204" pitchFamily="34" charset="0"/>
              </a:rPr>
              <a:t>Fuchou</a:t>
            </a:r>
            <a:r>
              <a:rPr lang="es-ES" sz="2200" dirty="0">
                <a:latin typeface="Trebuchet MS" panose="020B0603020202020204" pitchFamily="34" charset="0"/>
              </a:rPr>
              <a:t>, </a:t>
            </a:r>
            <a:r>
              <a:rPr lang="es-ES" sz="2200" dirty="0" err="1">
                <a:latin typeface="Trebuchet MS" panose="020B0603020202020204" pitchFamily="34" charset="0"/>
              </a:rPr>
              <a:t>Amoy</a:t>
            </a:r>
            <a:r>
              <a:rPr lang="es-ES" sz="2200" dirty="0">
                <a:latin typeface="Trebuchet MS" panose="020B0603020202020204" pitchFamily="34" charset="0"/>
              </a:rPr>
              <a:t>, </a:t>
            </a:r>
            <a:r>
              <a:rPr lang="es-ES" sz="2200" dirty="0" err="1">
                <a:latin typeface="Trebuchet MS" panose="020B0603020202020204" pitchFamily="34" charset="0"/>
              </a:rPr>
              <a:t>Ningpo</a:t>
            </a:r>
            <a:r>
              <a:rPr lang="es-ES" sz="2200" dirty="0">
                <a:latin typeface="Trebuchet MS" panose="020B0603020202020204" pitchFamily="34" charset="0"/>
              </a:rPr>
              <a:t> y Shanghái para el comercio internacional controlado por los británicos.</a:t>
            </a:r>
          </a:p>
          <a:p>
            <a:r>
              <a:rPr lang="es-ES" sz="2200" dirty="0">
                <a:latin typeface="Trebuchet MS" panose="020B0603020202020204" pitchFamily="34" charset="0"/>
              </a:rPr>
              <a:t>1845, </a:t>
            </a:r>
            <a:r>
              <a:rPr lang="es-ES" sz="2200" dirty="0">
                <a:solidFill>
                  <a:srgbClr val="C00000"/>
                </a:solidFill>
                <a:latin typeface="Trebuchet MS" panose="020B0603020202020204" pitchFamily="34" charset="0"/>
              </a:rPr>
              <a:t>Acta de Aberdeen </a:t>
            </a:r>
            <a:r>
              <a:rPr lang="es-ES" sz="2200" dirty="0">
                <a:latin typeface="Trebuchet MS" panose="020B0603020202020204" pitchFamily="34" charset="0"/>
              </a:rPr>
              <a:t>y tendencias abolicionistas británicas en el Atlántico.</a:t>
            </a:r>
          </a:p>
          <a:p>
            <a:r>
              <a:rPr lang="es-ES" sz="2200" dirty="0">
                <a:latin typeface="Trebuchet MS" panose="020B0603020202020204" pitchFamily="34" charset="0"/>
              </a:rPr>
              <a:t>Gran Bretaña controla la inmigración de culíes al Perú. El acto fue sellado con el </a:t>
            </a:r>
            <a:r>
              <a:rPr lang="es-ES" sz="2200" dirty="0">
                <a:solidFill>
                  <a:srgbClr val="C00000"/>
                </a:solidFill>
                <a:latin typeface="Trebuchet MS" panose="020B0603020202020204" pitchFamily="34" charset="0"/>
              </a:rPr>
              <a:t>Tratado de Amistad, Comercio y Navegación </a:t>
            </a:r>
            <a:r>
              <a:rPr lang="es-ES" sz="2200" dirty="0">
                <a:latin typeface="Trebuchet MS" panose="020B0603020202020204" pitchFamily="34" charset="0"/>
              </a:rPr>
              <a:t>de 1850.</a:t>
            </a:r>
          </a:p>
        </p:txBody>
      </p:sp>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9308" y="496750"/>
            <a:ext cx="5580000" cy="5580000"/>
          </a:xfrm>
          <a:prstGeom prst="rect">
            <a:avLst/>
          </a:prstGeom>
        </p:spPr>
      </p:pic>
      <p:sp>
        <p:nvSpPr>
          <p:cNvPr id="4" name="Rectángulo 3"/>
          <p:cNvSpPr/>
          <p:nvPr/>
        </p:nvSpPr>
        <p:spPr>
          <a:xfrm>
            <a:off x="254526" y="6060714"/>
            <a:ext cx="5800531" cy="646331"/>
          </a:xfrm>
          <a:prstGeom prst="rect">
            <a:avLst/>
          </a:prstGeom>
        </p:spPr>
        <p:txBody>
          <a:bodyPr wrap="square">
            <a:spAutoFit/>
          </a:bodyPr>
          <a:lstStyle/>
          <a:p>
            <a:pPr algn="ctr"/>
            <a:r>
              <a:rPr lang="es-ES" b="1" i="1" dirty="0"/>
              <a:t>Destruyendo juncos de guerra chinos</a:t>
            </a:r>
            <a:r>
              <a:rPr lang="es-ES" dirty="0"/>
              <a:t>, por E. Duncan (1843). Batalla naval en la Primera Guerra del Opio.</a:t>
            </a:r>
          </a:p>
        </p:txBody>
      </p:sp>
    </p:spTree>
    <p:extLst>
      <p:ext uri="{BB962C8B-B14F-4D97-AF65-F5344CB8AC3E}">
        <p14:creationId xmlns:p14="http://schemas.microsoft.com/office/powerpoint/2010/main" val="197652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randombar(horizont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4E281261-5F94-CD38-43CD-4E441960CB72}"/>
              </a:ext>
            </a:extLst>
          </p:cNvPr>
          <p:cNvSpPr txBox="1"/>
          <p:nvPr/>
        </p:nvSpPr>
        <p:spPr>
          <a:xfrm>
            <a:off x="822960" y="278144"/>
            <a:ext cx="10546080" cy="2215991"/>
          </a:xfrm>
          <a:prstGeom prst="rect">
            <a:avLst/>
          </a:prstGeom>
          <a:noFill/>
        </p:spPr>
        <p:txBody>
          <a:bodyPr wrap="square">
            <a:spAutoFit/>
          </a:bodyPr>
          <a:lstStyle/>
          <a:p>
            <a:pPr algn="just"/>
            <a:r>
              <a:rPr lang="pt-BR" sz="2300" dirty="0" err="1">
                <a:solidFill>
                  <a:srgbClr val="C00000"/>
                </a:solidFill>
                <a:latin typeface="Trebuchet MS" panose="020B0603020202020204" pitchFamily="34" charset="0"/>
              </a:rPr>
              <a:t>Slave</a:t>
            </a:r>
            <a:r>
              <a:rPr lang="pt-BR" sz="2300" dirty="0">
                <a:solidFill>
                  <a:srgbClr val="C00000"/>
                </a:solidFill>
                <a:latin typeface="Trebuchet MS" panose="020B0603020202020204" pitchFamily="34" charset="0"/>
              </a:rPr>
              <a:t> Trade </a:t>
            </a:r>
            <a:r>
              <a:rPr lang="pt-BR" sz="2300" dirty="0" err="1">
                <a:solidFill>
                  <a:srgbClr val="C00000"/>
                </a:solidFill>
                <a:latin typeface="Trebuchet MS" panose="020B0603020202020204" pitchFamily="34" charset="0"/>
              </a:rPr>
              <a:t>Suppression</a:t>
            </a:r>
            <a:r>
              <a:rPr lang="pt-BR" sz="2300" dirty="0">
                <a:solidFill>
                  <a:srgbClr val="C00000"/>
                </a:solidFill>
                <a:latin typeface="Trebuchet MS" panose="020B0603020202020204" pitchFamily="34" charset="0"/>
              </a:rPr>
              <a:t> </a:t>
            </a:r>
            <a:r>
              <a:rPr lang="pt-BR" sz="2300" dirty="0" err="1">
                <a:solidFill>
                  <a:srgbClr val="C00000"/>
                </a:solidFill>
                <a:latin typeface="Trebuchet MS" panose="020B0603020202020204" pitchFamily="34" charset="0"/>
              </a:rPr>
              <a:t>Act</a:t>
            </a:r>
            <a:r>
              <a:rPr lang="pt-BR" sz="2300" dirty="0">
                <a:latin typeface="Trebuchet MS" panose="020B0603020202020204" pitchFamily="34" charset="0"/>
              </a:rPr>
              <a:t> o </a:t>
            </a:r>
            <a:r>
              <a:rPr lang="pt-BR" sz="2300" dirty="0">
                <a:solidFill>
                  <a:srgbClr val="C00000"/>
                </a:solidFill>
                <a:latin typeface="Trebuchet MS" panose="020B0603020202020204" pitchFamily="34" charset="0"/>
              </a:rPr>
              <a:t>Aberdeen </a:t>
            </a:r>
            <a:r>
              <a:rPr lang="pt-BR" sz="2300" dirty="0" err="1">
                <a:solidFill>
                  <a:srgbClr val="C00000"/>
                </a:solidFill>
                <a:latin typeface="Trebuchet MS" panose="020B0603020202020204" pitchFamily="34" charset="0"/>
              </a:rPr>
              <a:t>Act</a:t>
            </a:r>
            <a:r>
              <a:rPr lang="pt-BR" sz="2300" dirty="0">
                <a:latin typeface="Trebuchet MS" panose="020B0603020202020204" pitchFamily="34" charset="0"/>
              </a:rPr>
              <a:t> (1845)</a:t>
            </a:r>
            <a:r>
              <a:rPr lang="es-ES" sz="2300" dirty="0">
                <a:latin typeface="Trebuchet MS" panose="020B0603020202020204" pitchFamily="34" charset="0"/>
              </a:rPr>
              <a:t>, ley del Parlamento del Reino Unido que autorizaba a los británicos a arrestar a cualquier barco sospechoso de transportar esclavos en el Océano Atlántico, especialmente en el Atlántico Sur, atribuyendo a los buques de la </a:t>
            </a:r>
            <a:r>
              <a:rPr lang="es-ES" sz="2300" dirty="0">
                <a:solidFill>
                  <a:srgbClr val="C00000"/>
                </a:solidFill>
                <a:latin typeface="Trebuchet MS" panose="020B0603020202020204" pitchFamily="34" charset="0"/>
              </a:rPr>
              <a:t>Royal </a:t>
            </a:r>
            <a:r>
              <a:rPr lang="es-ES" sz="2300" dirty="0" err="1">
                <a:solidFill>
                  <a:srgbClr val="C00000"/>
                </a:solidFill>
                <a:latin typeface="Trebuchet MS" panose="020B0603020202020204" pitchFamily="34" charset="0"/>
              </a:rPr>
              <a:t>Navy</a:t>
            </a:r>
            <a:r>
              <a:rPr lang="es-ES" sz="2300" dirty="0">
                <a:solidFill>
                  <a:srgbClr val="C00000"/>
                </a:solidFill>
                <a:latin typeface="Trebuchet MS" panose="020B0603020202020204" pitchFamily="34" charset="0"/>
              </a:rPr>
              <a:t> </a:t>
            </a:r>
            <a:r>
              <a:rPr lang="es-ES" sz="2300" dirty="0">
                <a:latin typeface="Trebuchet MS" panose="020B0603020202020204" pitchFamily="34" charset="0"/>
              </a:rPr>
              <a:t>británica el derecho de apoderarse de cualquier barco negrero que se dirigiera al Imperio del Brasil.</a:t>
            </a:r>
          </a:p>
        </p:txBody>
      </p:sp>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07939" y="2297510"/>
            <a:ext cx="6376121" cy="3960000"/>
          </a:xfrm>
          <a:prstGeom prst="rect">
            <a:avLst/>
          </a:prstGeom>
        </p:spPr>
      </p:pic>
      <p:sp>
        <p:nvSpPr>
          <p:cNvPr id="2" name="Rectángulo 1"/>
          <p:cNvSpPr/>
          <p:nvPr/>
        </p:nvSpPr>
        <p:spPr>
          <a:xfrm>
            <a:off x="2360352" y="6273225"/>
            <a:ext cx="7471296" cy="584775"/>
          </a:xfrm>
          <a:prstGeom prst="rect">
            <a:avLst/>
          </a:prstGeom>
        </p:spPr>
        <p:txBody>
          <a:bodyPr wrap="square">
            <a:spAutoFit/>
          </a:bodyPr>
          <a:lstStyle/>
          <a:p>
            <a:r>
              <a:rPr lang="en-US" sz="1600" dirty="0"/>
              <a:t>The African slave-trade - slaves taken from a dhow captured by H.M.S. Undine. Originally illustrated in The Graphic. London, June 7, 1884, p. 548. (Library of Congress)</a:t>
            </a:r>
            <a:endParaRPr lang="es-ES" sz="1600" dirty="0"/>
          </a:p>
        </p:txBody>
      </p:sp>
    </p:spTree>
    <p:extLst>
      <p:ext uri="{BB962C8B-B14F-4D97-AF65-F5344CB8AC3E}">
        <p14:creationId xmlns:p14="http://schemas.microsoft.com/office/powerpoint/2010/main" val="46614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87114" y="646823"/>
            <a:ext cx="4308938" cy="5847755"/>
          </a:xfrm>
          <a:prstGeom prst="rect">
            <a:avLst/>
          </a:prstGeom>
        </p:spPr>
        <p:txBody>
          <a:bodyPr wrap="square">
            <a:spAutoFit/>
          </a:bodyPr>
          <a:lstStyle/>
          <a:p>
            <a:r>
              <a:rPr lang="es-ES" sz="2200" dirty="0">
                <a:latin typeface="Trebuchet MS" panose="020B0603020202020204" pitchFamily="34" charset="0"/>
              </a:rPr>
              <a:t>Pese al movimiento abolicionista en el Reino Unido, los británicos dominaban en Asia el transporte de los </a:t>
            </a:r>
            <a:r>
              <a:rPr lang="es-ES" sz="2200" dirty="0">
                <a:solidFill>
                  <a:srgbClr val="C00000"/>
                </a:solidFill>
                <a:latin typeface="Trebuchet MS" panose="020B0603020202020204" pitchFamily="34" charset="0"/>
              </a:rPr>
              <a:t>culíes</a:t>
            </a:r>
            <a:r>
              <a:rPr lang="es-ES" sz="2200" dirty="0">
                <a:latin typeface="Trebuchet MS" panose="020B0603020202020204" pitchFamily="34" charset="0"/>
              </a:rPr>
              <a:t> al Perú.</a:t>
            </a:r>
          </a:p>
          <a:p>
            <a:r>
              <a:rPr lang="es-ES" sz="2200" dirty="0">
                <a:latin typeface="Trebuchet MS" panose="020B0603020202020204" pitchFamily="34" charset="0"/>
              </a:rPr>
              <a:t>La abolición oficial de la esclavitud no consideraba la exportación de culíes como esclavos.</a:t>
            </a:r>
          </a:p>
          <a:p>
            <a:r>
              <a:rPr lang="es-ES" sz="2200" dirty="0">
                <a:latin typeface="Trebuchet MS" panose="020B0603020202020204" pitchFamily="34" charset="0"/>
              </a:rPr>
              <a:t>1849-1854: </a:t>
            </a:r>
            <a:r>
              <a:rPr lang="es-ES" sz="2200" dirty="0">
                <a:solidFill>
                  <a:srgbClr val="C00000"/>
                </a:solidFill>
                <a:latin typeface="Trebuchet MS" panose="020B0603020202020204" pitchFamily="34" charset="0"/>
              </a:rPr>
              <a:t>24 barcos </a:t>
            </a:r>
            <a:r>
              <a:rPr lang="es-ES" sz="2200" dirty="0">
                <a:latin typeface="Trebuchet MS" panose="020B0603020202020204" pitchFamily="34" charset="0"/>
              </a:rPr>
              <a:t>llegan al puerto de El Callao desde China.</a:t>
            </a:r>
          </a:p>
          <a:p>
            <a:r>
              <a:rPr lang="es-ES" sz="2200" dirty="0">
                <a:solidFill>
                  <a:srgbClr val="C00000"/>
                </a:solidFill>
                <a:latin typeface="Trebuchet MS" panose="020B0603020202020204" pitchFamily="34" charset="0"/>
              </a:rPr>
              <a:t>7.358</a:t>
            </a:r>
            <a:r>
              <a:rPr lang="es-ES" sz="2200" dirty="0">
                <a:latin typeface="Trebuchet MS" panose="020B0603020202020204" pitchFamily="34" charset="0"/>
              </a:rPr>
              <a:t> culíes salieron desde puertos de China y </a:t>
            </a:r>
            <a:r>
              <a:rPr lang="es-ES" sz="2200" dirty="0">
                <a:solidFill>
                  <a:srgbClr val="C00000"/>
                </a:solidFill>
                <a:latin typeface="Trebuchet MS" panose="020B0603020202020204" pitchFamily="34" charset="0"/>
              </a:rPr>
              <a:t>18 </a:t>
            </a:r>
            <a:r>
              <a:rPr lang="es-ES" sz="2200" dirty="0">
                <a:latin typeface="Trebuchet MS" panose="020B0603020202020204" pitchFamily="34" charset="0"/>
              </a:rPr>
              <a:t>de esos barcos llegaron a Perú con </a:t>
            </a:r>
            <a:r>
              <a:rPr lang="es-ES" sz="2200" dirty="0">
                <a:solidFill>
                  <a:srgbClr val="C00000"/>
                </a:solidFill>
                <a:latin typeface="Trebuchet MS" panose="020B0603020202020204" pitchFamily="34" charset="0"/>
              </a:rPr>
              <a:t>4.814</a:t>
            </a:r>
            <a:r>
              <a:rPr lang="es-ES" sz="2200" dirty="0">
                <a:latin typeface="Trebuchet MS" panose="020B0603020202020204" pitchFamily="34" charset="0"/>
              </a:rPr>
              <a:t> culíes.</a:t>
            </a:r>
          </a:p>
          <a:p>
            <a:r>
              <a:rPr lang="es-ES" sz="2200" dirty="0">
                <a:solidFill>
                  <a:srgbClr val="C00000"/>
                </a:solidFill>
                <a:latin typeface="Trebuchet MS" panose="020B0603020202020204" pitchFamily="34" charset="0"/>
              </a:rPr>
              <a:t>549</a:t>
            </a:r>
            <a:r>
              <a:rPr lang="es-ES" sz="2200" dirty="0">
                <a:latin typeface="Trebuchet MS" panose="020B0603020202020204" pitchFamily="34" charset="0"/>
              </a:rPr>
              <a:t> culíes murieron durante el viaje (11,4% de los migrantes chinos embarcados).</a:t>
            </a:r>
          </a:p>
        </p:txBody>
      </p:sp>
      <p:sp>
        <p:nvSpPr>
          <p:cNvPr id="4" name="Rectángulo 3"/>
          <p:cNvSpPr/>
          <p:nvPr/>
        </p:nvSpPr>
        <p:spPr>
          <a:xfrm>
            <a:off x="5056350" y="5173309"/>
            <a:ext cx="7053272" cy="646331"/>
          </a:xfrm>
          <a:prstGeom prst="rect">
            <a:avLst/>
          </a:prstGeom>
        </p:spPr>
        <p:txBody>
          <a:bodyPr wrap="square">
            <a:spAutoFit/>
          </a:bodyPr>
          <a:lstStyle/>
          <a:p>
            <a:pPr algn="ctr"/>
            <a:r>
              <a:rPr lang="es-ES" dirty="0"/>
              <a:t>Reclutamiento de culíes en los puertos de China</a:t>
            </a:r>
            <a:r>
              <a:rPr lang="en-US" dirty="0"/>
              <a:t>. </a:t>
            </a:r>
            <a:r>
              <a:rPr lang="en-US" i="1" dirty="0"/>
              <a:t>Chinese departing for America</a:t>
            </a:r>
            <a:r>
              <a:rPr lang="en-US" dirty="0"/>
              <a:t>.</a:t>
            </a:r>
            <a:endParaRPr lang="es-ES" dirty="0"/>
          </a:p>
        </p:txBody>
      </p:sp>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60690" y="1313253"/>
            <a:ext cx="7331310" cy="3816000"/>
          </a:xfrm>
          <a:prstGeom prst="rect">
            <a:avLst/>
          </a:prstGeom>
        </p:spPr>
      </p:pic>
      <p:pic>
        <p:nvPicPr>
          <p:cNvPr id="6" name="Imagen 5"/>
          <p:cNvPicPr>
            <a:picLocks noChangeAspect="1"/>
          </p:cNvPicPr>
          <p:nvPr/>
        </p:nvPicPr>
        <p:blipFill>
          <a:blip r:embed="rId3"/>
          <a:stretch>
            <a:fillRect/>
          </a:stretch>
        </p:blipFill>
        <p:spPr>
          <a:xfrm>
            <a:off x="7007005" y="531000"/>
            <a:ext cx="3804799" cy="5796000"/>
          </a:xfrm>
          <a:prstGeom prst="rect">
            <a:avLst/>
          </a:prstGeom>
        </p:spPr>
      </p:pic>
      <p:sp>
        <p:nvSpPr>
          <p:cNvPr id="7" name="Rectángulo 6"/>
          <p:cNvSpPr/>
          <p:nvPr/>
        </p:nvSpPr>
        <p:spPr>
          <a:xfrm>
            <a:off x="7110414" y="6372457"/>
            <a:ext cx="3424404" cy="369332"/>
          </a:xfrm>
          <a:prstGeom prst="rect">
            <a:avLst/>
          </a:prstGeom>
        </p:spPr>
        <p:txBody>
          <a:bodyPr wrap="square">
            <a:spAutoFit/>
          </a:bodyPr>
          <a:lstStyle/>
          <a:p>
            <a:pPr algn="ctr"/>
            <a:r>
              <a:rPr lang="es-ES" dirty="0"/>
              <a:t>Contratos de trabajo de los culíes.</a:t>
            </a:r>
          </a:p>
        </p:txBody>
      </p:sp>
      <p:pic>
        <p:nvPicPr>
          <p:cNvPr id="8" name="Imagen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2916" y="115226"/>
            <a:ext cx="4578653" cy="6300000"/>
          </a:xfrm>
          <a:prstGeom prst="rect">
            <a:avLst/>
          </a:prstGeom>
        </p:spPr>
      </p:pic>
    </p:spTree>
    <p:extLst>
      <p:ext uri="{BB962C8B-B14F-4D97-AF65-F5344CB8AC3E}">
        <p14:creationId xmlns:p14="http://schemas.microsoft.com/office/powerpoint/2010/main" val="351625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wipe(left)">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randombar(horizont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randombar(horizontal)">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randombar(horizontal)">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7">
                                            <p:txEl>
                                              <p:pRg st="0" end="0"/>
                                            </p:txEl>
                                          </p:spTgt>
                                        </p:tgtEl>
                                        <p:attrNameLst>
                                          <p:attrName>style.visibility</p:attrName>
                                        </p:attrNameLst>
                                      </p:cBhvr>
                                      <p:to>
                                        <p:strVal val="visible"/>
                                      </p:to>
                                    </p:set>
                                    <p:animEffect transition="in" filter="wipe(down)">
                                      <p:cBhvr>
                                        <p:cTn id="5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540991" y="477827"/>
            <a:ext cx="6019484" cy="6186309"/>
          </a:xfrm>
          <a:prstGeom prst="rect">
            <a:avLst/>
          </a:prstGeom>
        </p:spPr>
        <p:txBody>
          <a:bodyPr wrap="square">
            <a:spAutoFit/>
          </a:bodyPr>
          <a:lstStyle/>
          <a:p>
            <a:r>
              <a:rPr lang="es-ES" sz="2200" dirty="0">
                <a:latin typeface="Trebuchet MS" panose="020B0603020202020204" pitchFamily="34" charset="0"/>
              </a:rPr>
              <a:t>1856: El Congreso peruano aprobó la </a:t>
            </a:r>
            <a:r>
              <a:rPr lang="es-ES" sz="2200" dirty="0">
                <a:solidFill>
                  <a:srgbClr val="C00000"/>
                </a:solidFill>
                <a:latin typeface="Trebuchet MS" panose="020B0603020202020204" pitchFamily="34" charset="0"/>
              </a:rPr>
              <a:t>Ley China</a:t>
            </a:r>
            <a:r>
              <a:rPr lang="es-ES" sz="2200" dirty="0">
                <a:latin typeface="Trebuchet MS" panose="020B0603020202020204" pitchFamily="34" charset="0"/>
              </a:rPr>
              <a:t>, que prohibió la introducción de colonos asiáticos por medio de contratos en origen y el traslado cruel y violento en barcos desde Asia.</a:t>
            </a:r>
          </a:p>
          <a:p>
            <a:r>
              <a:rPr lang="es-ES" sz="2200" dirty="0">
                <a:solidFill>
                  <a:srgbClr val="C00000"/>
                </a:solidFill>
                <a:latin typeface="Trebuchet MS" panose="020B0603020202020204" pitchFamily="34" charset="0"/>
              </a:rPr>
              <a:t>Mercado de trabajo de los culíes:</a:t>
            </a:r>
          </a:p>
          <a:p>
            <a:r>
              <a:rPr lang="es-ES" sz="2200" dirty="0">
                <a:latin typeface="Trebuchet MS" panose="020B0603020202020204" pitchFamily="34" charset="0"/>
              </a:rPr>
              <a:t>- plantaciones de azúcar</a:t>
            </a:r>
          </a:p>
          <a:p>
            <a:r>
              <a:rPr lang="es-ES" sz="2200" dirty="0">
                <a:latin typeface="Trebuchet MS" panose="020B0603020202020204" pitchFamily="34" charset="0"/>
              </a:rPr>
              <a:t>- explotación de guano en las islas Chincha</a:t>
            </a:r>
          </a:p>
          <a:p>
            <a:r>
              <a:rPr lang="es-ES" sz="2200" dirty="0">
                <a:latin typeface="Trebuchet MS" panose="020B0603020202020204" pitchFamily="34" charset="0"/>
              </a:rPr>
              <a:t>- plantaciones de algodón</a:t>
            </a:r>
          </a:p>
          <a:p>
            <a:r>
              <a:rPr lang="es-ES" sz="2200" dirty="0">
                <a:latin typeface="Trebuchet MS" panose="020B0603020202020204" pitchFamily="34" charset="0"/>
              </a:rPr>
              <a:t>- construcción de las líneas de ferrocarriles.</a:t>
            </a:r>
          </a:p>
          <a:p>
            <a:r>
              <a:rPr lang="es-ES" sz="2200" dirty="0">
                <a:latin typeface="Trebuchet MS" panose="020B0603020202020204" pitchFamily="34" charset="0"/>
              </a:rPr>
              <a:t>Vivieron en haciendas en Lima y otras ciudades.</a:t>
            </a:r>
          </a:p>
          <a:p>
            <a:r>
              <a:rPr lang="es-ES" sz="2200" dirty="0">
                <a:latin typeface="Trebuchet MS" panose="020B0603020202020204" pitchFamily="34" charset="0"/>
              </a:rPr>
              <a:t>Origen: provincia </a:t>
            </a:r>
            <a:r>
              <a:rPr lang="es-ES" sz="2200" dirty="0" err="1">
                <a:latin typeface="Trebuchet MS" panose="020B0603020202020204" pitchFamily="34" charset="0"/>
              </a:rPr>
              <a:t>Guangdong</a:t>
            </a:r>
            <a:endParaRPr lang="es-ES" sz="2200" dirty="0">
              <a:latin typeface="Trebuchet MS" panose="020B0603020202020204" pitchFamily="34" charset="0"/>
            </a:endParaRPr>
          </a:p>
          <a:p>
            <a:r>
              <a:rPr lang="es-ES" sz="2200" dirty="0">
                <a:latin typeface="Trebuchet MS" panose="020B0603020202020204" pitchFamily="34" charset="0"/>
              </a:rPr>
              <a:t>Contratos de 4, 6 u 8 años como trabajadores temporarios (parecido al sistema de </a:t>
            </a:r>
            <a:r>
              <a:rPr lang="es-ES" sz="2200" i="1" dirty="0" err="1">
                <a:solidFill>
                  <a:srgbClr val="C00000"/>
                </a:solidFill>
                <a:latin typeface="Trebuchet MS" panose="020B0603020202020204" pitchFamily="34" charset="0"/>
              </a:rPr>
              <a:t>gastarbeiders</a:t>
            </a:r>
            <a:r>
              <a:rPr lang="es-ES" sz="2200" dirty="0">
                <a:latin typeface="Trebuchet MS" panose="020B0603020202020204" pitchFamily="34" charset="0"/>
              </a:rPr>
              <a:t>). Contratos firmados entre inmigrantes chinos y tratantes de inmigrantes, en la práctica sin mucho valor.</a:t>
            </a:r>
          </a:p>
        </p:txBody>
      </p:sp>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0763" y="279223"/>
            <a:ext cx="4127350" cy="5614903"/>
          </a:xfrm>
          <a:prstGeom prst="rect">
            <a:avLst/>
          </a:prstGeom>
        </p:spPr>
      </p:pic>
      <p:sp>
        <p:nvSpPr>
          <p:cNvPr id="6" name="Rectángulo 5"/>
          <p:cNvSpPr/>
          <p:nvPr/>
        </p:nvSpPr>
        <p:spPr>
          <a:xfrm>
            <a:off x="597302" y="5889911"/>
            <a:ext cx="3782098" cy="646331"/>
          </a:xfrm>
          <a:prstGeom prst="rect">
            <a:avLst/>
          </a:prstGeom>
        </p:spPr>
        <p:txBody>
          <a:bodyPr wrap="square">
            <a:spAutoFit/>
          </a:bodyPr>
          <a:lstStyle/>
          <a:p>
            <a:r>
              <a:rPr lang="es-ES" dirty="0"/>
              <a:t>Peón chino en una hacienda de caña; nótese el cepo en los pies (circa 1880). </a:t>
            </a:r>
          </a:p>
        </p:txBody>
      </p:sp>
      <p:pic>
        <p:nvPicPr>
          <p:cNvPr id="7" name="Imagen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7409" y="263017"/>
            <a:ext cx="3283139" cy="5652000"/>
          </a:xfrm>
          <a:prstGeom prst="rect">
            <a:avLst/>
          </a:prstGeom>
        </p:spPr>
      </p:pic>
    </p:spTree>
    <p:extLst>
      <p:ext uri="{BB962C8B-B14F-4D97-AF65-F5344CB8AC3E}">
        <p14:creationId xmlns:p14="http://schemas.microsoft.com/office/powerpoint/2010/main" val="139387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up)">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up)">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up)">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wipe(up)">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randombar(horizontal)">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randombar(horizont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wipe(down)">
                                      <p:cBhvr>
                                        <p:cTn id="6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64526" y="1115546"/>
            <a:ext cx="4121624" cy="4832092"/>
          </a:xfrm>
          <a:prstGeom prst="rect">
            <a:avLst/>
          </a:prstGeom>
        </p:spPr>
        <p:txBody>
          <a:bodyPr wrap="square">
            <a:spAutoFit/>
          </a:bodyPr>
          <a:lstStyle/>
          <a:p>
            <a:r>
              <a:rPr lang="es-ES" sz="2200" dirty="0">
                <a:latin typeface="Trebuchet MS" panose="020B0603020202020204" pitchFamily="34" charset="0"/>
              </a:rPr>
              <a:t>Las </a:t>
            </a:r>
            <a:r>
              <a:rPr lang="es-ES" sz="2200" dirty="0">
                <a:solidFill>
                  <a:srgbClr val="C00000"/>
                </a:solidFill>
                <a:latin typeface="Trebuchet MS" panose="020B0603020202020204" pitchFamily="34" charset="0"/>
              </a:rPr>
              <a:t>Islas Chincha </a:t>
            </a:r>
            <a:r>
              <a:rPr lang="es-ES" sz="2200" dirty="0">
                <a:latin typeface="Trebuchet MS" panose="020B0603020202020204" pitchFamily="34" charset="0"/>
              </a:rPr>
              <a:t>son un grupo de tres pequeñas islas situadas a 21 kilómetros de la costa del sudoeste del Perú.</a:t>
            </a:r>
          </a:p>
          <a:p>
            <a:r>
              <a:rPr lang="es-ES" sz="2200" dirty="0">
                <a:latin typeface="Trebuchet MS" panose="020B0603020202020204" pitchFamily="34" charset="0"/>
              </a:rPr>
              <a:t>​Su principal interés consistía en sus extensos depósitos de guano, los cuales, no obstante, fueron agotados antes de 1874.</a:t>
            </a:r>
          </a:p>
          <a:p>
            <a:r>
              <a:rPr lang="nl-NL" sz="2200" dirty="0">
                <a:latin typeface="Trebuchet MS" panose="020B0603020202020204" pitchFamily="34" charset="0"/>
              </a:rPr>
              <a:t>El guano (</a:t>
            </a:r>
            <a:r>
              <a:rPr lang="nl-NL" sz="2200" i="1" dirty="0">
                <a:solidFill>
                  <a:srgbClr val="C00000"/>
                </a:solidFill>
                <a:latin typeface="Trebuchet MS" panose="020B0603020202020204" pitchFamily="34" charset="0"/>
              </a:rPr>
              <a:t>vogelmest</a:t>
            </a:r>
            <a:r>
              <a:rPr lang="nl-NL" sz="2200" dirty="0">
                <a:latin typeface="Trebuchet MS" panose="020B0603020202020204" pitchFamily="34" charset="0"/>
              </a:rPr>
              <a:t>) </a:t>
            </a:r>
            <a:r>
              <a:rPr lang="es-ES" sz="2200" dirty="0">
                <a:latin typeface="Trebuchet MS" panose="020B0603020202020204" pitchFamily="34" charset="0"/>
              </a:rPr>
              <a:t>fue el fertilizante principal para la agricultura en Europa, antes de la explotación y exportación del salitre </a:t>
            </a:r>
            <a:r>
              <a:rPr lang="nl-NL" sz="2200" dirty="0">
                <a:latin typeface="Trebuchet MS" panose="020B0603020202020204" pitchFamily="34" charset="0"/>
              </a:rPr>
              <a:t>(</a:t>
            </a:r>
            <a:r>
              <a:rPr lang="nl-NL" sz="2200" i="1" dirty="0">
                <a:solidFill>
                  <a:srgbClr val="C00000"/>
                </a:solidFill>
                <a:latin typeface="Trebuchet MS" panose="020B0603020202020204" pitchFamily="34" charset="0"/>
              </a:rPr>
              <a:t>chilisalpeter</a:t>
            </a:r>
            <a:r>
              <a:rPr lang="nl-NL" sz="2200" dirty="0">
                <a:latin typeface="Trebuchet MS" panose="020B0603020202020204" pitchFamily="34" charset="0"/>
              </a:rPr>
              <a:t>).</a:t>
            </a:r>
            <a:endParaRPr lang="es-ES" sz="2200" dirty="0">
              <a:latin typeface="Trebuchet MS" panose="020B0603020202020204" pitchFamily="34" charset="0"/>
            </a:endParaRPr>
          </a:p>
        </p:txBody>
      </p:sp>
      <p:pic>
        <p:nvPicPr>
          <p:cNvPr id="4" name="Imagen 3"/>
          <p:cNvPicPr>
            <a:picLocks noChangeAspect="1"/>
          </p:cNvPicPr>
          <p:nvPr/>
        </p:nvPicPr>
        <p:blipFill>
          <a:blip r:embed="rId2"/>
          <a:stretch>
            <a:fillRect/>
          </a:stretch>
        </p:blipFill>
        <p:spPr>
          <a:xfrm>
            <a:off x="6096000" y="571500"/>
            <a:ext cx="5762625" cy="5715000"/>
          </a:xfrm>
          <a:prstGeom prst="rect">
            <a:avLst/>
          </a:prstGeom>
        </p:spPr>
      </p:pic>
    </p:spTree>
    <p:extLst>
      <p:ext uri="{BB962C8B-B14F-4D97-AF65-F5344CB8AC3E}">
        <p14:creationId xmlns:p14="http://schemas.microsoft.com/office/powerpoint/2010/main" val="154515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1990" y="612070"/>
            <a:ext cx="3982810" cy="5847755"/>
          </a:xfrm>
          <a:prstGeom prst="rect">
            <a:avLst/>
          </a:prstGeom>
        </p:spPr>
        <p:txBody>
          <a:bodyPr wrap="square">
            <a:spAutoFit/>
          </a:bodyPr>
          <a:lstStyle/>
          <a:p>
            <a:r>
              <a:rPr lang="es-ES" sz="2200" b="1" dirty="0">
                <a:solidFill>
                  <a:srgbClr val="C00000"/>
                </a:solidFill>
                <a:latin typeface="Trebuchet MS" panose="020B0603020202020204" pitchFamily="34" charset="0"/>
              </a:rPr>
              <a:t>¿Nueva forma de esclavitud?</a:t>
            </a:r>
          </a:p>
          <a:p>
            <a:r>
              <a:rPr lang="es-ES" sz="2200" dirty="0">
                <a:latin typeface="Trebuchet MS" panose="020B0603020202020204" pitchFamily="34" charset="0"/>
              </a:rPr>
              <a:t>Migración de </a:t>
            </a:r>
            <a:r>
              <a:rPr lang="es-ES" sz="2200" dirty="0" err="1">
                <a:latin typeface="Trebuchet MS" panose="020B0603020202020204" pitchFamily="34" charset="0"/>
              </a:rPr>
              <a:t>culiés</a:t>
            </a:r>
            <a:r>
              <a:rPr lang="es-ES" sz="2200" dirty="0">
                <a:latin typeface="Trebuchet MS" panose="020B0603020202020204" pitchFamily="34" charset="0"/>
              </a:rPr>
              <a:t> como una suerte de </a:t>
            </a:r>
            <a:r>
              <a:rPr lang="es-ES" sz="2200" i="1" dirty="0" err="1">
                <a:solidFill>
                  <a:srgbClr val="C00000"/>
                </a:solidFill>
                <a:latin typeface="Trebuchet MS" panose="020B0603020202020204" pitchFamily="34" charset="0"/>
              </a:rPr>
              <a:t>neoesclavitud</a:t>
            </a:r>
            <a:r>
              <a:rPr lang="es-ES" sz="2200" dirty="0">
                <a:latin typeface="Trebuchet MS" panose="020B0603020202020204" pitchFamily="34" charset="0"/>
              </a:rPr>
              <a:t>: esclavitud por deuda.</a:t>
            </a:r>
          </a:p>
          <a:p>
            <a:r>
              <a:rPr lang="es-ES" sz="2200" i="1" dirty="0" err="1">
                <a:solidFill>
                  <a:srgbClr val="C00000"/>
                </a:solidFill>
                <a:latin typeface="Trebuchet MS" panose="020B0603020202020204" pitchFamily="34" charset="0"/>
              </a:rPr>
              <a:t>Semiesclavitud</a:t>
            </a:r>
            <a:r>
              <a:rPr lang="es-ES" sz="2200" dirty="0">
                <a:latin typeface="Trebuchet MS" panose="020B0603020202020204" pitchFamily="34" charset="0"/>
              </a:rPr>
              <a:t>: condiciones críticas y restrictivas de traslado y trabajo en Perú, pero con contratos de trabajo, sin ser propiedad de un hacendado y con posibilidad de salir de la hacienda al cumplirse el plazo del contrato.</a:t>
            </a:r>
          </a:p>
          <a:p>
            <a:r>
              <a:rPr lang="es-ES" sz="2200" dirty="0">
                <a:latin typeface="Trebuchet MS" panose="020B0603020202020204" pitchFamily="34" charset="0"/>
              </a:rPr>
              <a:t>Los culíes no fueron obligados a convertirse al catolicismo y les fue permitido practicar su propia religión y tradiciones.</a:t>
            </a:r>
          </a:p>
        </p:txBody>
      </p:sp>
      <p:sp>
        <p:nvSpPr>
          <p:cNvPr id="4" name="Rectángulo 3"/>
          <p:cNvSpPr/>
          <p:nvPr/>
        </p:nvSpPr>
        <p:spPr>
          <a:xfrm>
            <a:off x="4581331" y="4350085"/>
            <a:ext cx="7352522" cy="646331"/>
          </a:xfrm>
          <a:prstGeom prst="rect">
            <a:avLst/>
          </a:prstGeom>
        </p:spPr>
        <p:txBody>
          <a:bodyPr wrap="square">
            <a:spAutoFit/>
          </a:bodyPr>
          <a:lstStyle/>
          <a:p>
            <a:pPr algn="ctr"/>
            <a:r>
              <a:rPr lang="es-ES" dirty="0"/>
              <a:t>Esclavitud encubierta de changos y coolies en la explotación de las guaneras en las islas Chincha</a:t>
            </a:r>
            <a:r>
              <a:rPr lang="fr-FR" dirty="0"/>
              <a:t>.</a:t>
            </a:r>
            <a:endParaRPr lang="es-ES" dirty="0"/>
          </a:p>
        </p:txBody>
      </p:sp>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40187" y="0"/>
            <a:ext cx="8151813" cy="4248000"/>
          </a:xfrm>
          <a:prstGeom prst="rect">
            <a:avLst/>
          </a:prstGeom>
        </p:spPr>
      </p:pic>
      <p:pic>
        <p:nvPicPr>
          <p:cNvPr id="5" name="Imagen 4"/>
          <p:cNvPicPr>
            <a:picLocks noChangeAspect="1"/>
          </p:cNvPicPr>
          <p:nvPr/>
        </p:nvPicPr>
        <p:blipFill>
          <a:blip r:embed="rId3"/>
          <a:stretch>
            <a:fillRect/>
          </a:stretch>
        </p:blipFill>
        <p:spPr>
          <a:xfrm>
            <a:off x="4626818" y="2155565"/>
            <a:ext cx="6934200" cy="4152900"/>
          </a:xfrm>
          <a:prstGeom prst="rect">
            <a:avLst/>
          </a:prstGeom>
        </p:spPr>
      </p:pic>
      <p:sp>
        <p:nvSpPr>
          <p:cNvPr id="6" name="Rectángulo 5"/>
          <p:cNvSpPr/>
          <p:nvPr/>
        </p:nvSpPr>
        <p:spPr>
          <a:xfrm>
            <a:off x="5946711" y="6286114"/>
            <a:ext cx="4428931" cy="369332"/>
          </a:xfrm>
          <a:prstGeom prst="rect">
            <a:avLst/>
          </a:prstGeom>
        </p:spPr>
        <p:txBody>
          <a:bodyPr wrap="square">
            <a:spAutoFit/>
          </a:bodyPr>
          <a:lstStyle/>
          <a:p>
            <a:r>
              <a:rPr lang="es-ES" dirty="0"/>
              <a:t>La exploración de guano en las islas Chincha.</a:t>
            </a:r>
          </a:p>
        </p:txBody>
      </p:sp>
    </p:spTree>
    <p:extLst>
      <p:ext uri="{BB962C8B-B14F-4D97-AF65-F5344CB8AC3E}">
        <p14:creationId xmlns:p14="http://schemas.microsoft.com/office/powerpoint/2010/main" val="338520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down)">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wipe(down)">
                                      <p:cBhvr>
                                        <p:cTn id="4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763433" y="288219"/>
            <a:ext cx="5179752" cy="6109365"/>
          </a:xfrm>
          <a:prstGeom prst="rect">
            <a:avLst/>
          </a:prstGeom>
        </p:spPr>
        <p:txBody>
          <a:bodyPr wrap="square">
            <a:spAutoFit/>
          </a:bodyPr>
          <a:lstStyle/>
          <a:p>
            <a:r>
              <a:rPr lang="es-ES" sz="2300" b="1" dirty="0">
                <a:latin typeface="Trebuchet MS" panose="020B0603020202020204" pitchFamily="34" charset="0"/>
              </a:rPr>
              <a:t>Inmigración china y el inicio del Barrio Chino</a:t>
            </a:r>
          </a:p>
          <a:p>
            <a:r>
              <a:rPr lang="es-ES" sz="2300" dirty="0">
                <a:latin typeface="Trebuchet MS" panose="020B0603020202020204" pitchFamily="34" charset="0"/>
              </a:rPr>
              <a:t>Desde 1860: reactivación del proceso de importación de culíes.</a:t>
            </a:r>
          </a:p>
          <a:p>
            <a:r>
              <a:rPr lang="es-ES" sz="2300" dirty="0">
                <a:latin typeface="Trebuchet MS" panose="020B0603020202020204" pitchFamily="34" charset="0"/>
              </a:rPr>
              <a:t>El Gobierno peruano otorgó un permiso especial a algunos hacendados para contratar nuevos inmigrantes chinos.</a:t>
            </a:r>
          </a:p>
          <a:p>
            <a:r>
              <a:rPr lang="es-ES" sz="2300" dirty="0">
                <a:solidFill>
                  <a:srgbClr val="C00000"/>
                </a:solidFill>
                <a:latin typeface="Trebuchet MS" panose="020B0603020202020204" pitchFamily="34" charset="0"/>
              </a:rPr>
              <a:t>Nuevas reglas: </a:t>
            </a:r>
          </a:p>
          <a:p>
            <a:r>
              <a:rPr lang="es-ES" sz="2300" dirty="0">
                <a:latin typeface="Trebuchet MS" panose="020B0603020202020204" pitchFamily="34" charset="0"/>
              </a:rPr>
              <a:t>- contratación directamente por los hacendados en China</a:t>
            </a:r>
          </a:p>
          <a:p>
            <a:r>
              <a:rPr lang="es-ES" sz="2300" dirty="0">
                <a:latin typeface="Trebuchet MS" panose="020B0603020202020204" pitchFamily="34" charset="0"/>
              </a:rPr>
              <a:t>- mejoramiento de las condiciones durante el viaje</a:t>
            </a:r>
          </a:p>
          <a:p>
            <a:r>
              <a:rPr lang="es-ES" sz="2300" dirty="0">
                <a:latin typeface="Trebuchet MS" panose="020B0603020202020204" pitchFamily="34" charset="0"/>
              </a:rPr>
              <a:t>- inspecciones de los barcos por las autoridades peruanas</a:t>
            </a:r>
          </a:p>
          <a:p>
            <a:r>
              <a:rPr lang="es-ES" sz="2300" dirty="0">
                <a:latin typeface="Trebuchet MS" panose="020B0603020202020204" pitchFamily="34" charset="0"/>
              </a:rPr>
              <a:t>- solamente se permitían partidas desde el puerto de Macao.</a:t>
            </a:r>
          </a:p>
        </p:txBody>
      </p:sp>
      <p:sp>
        <p:nvSpPr>
          <p:cNvPr id="4" name="Rectángulo 3"/>
          <p:cNvSpPr/>
          <p:nvPr/>
        </p:nvSpPr>
        <p:spPr>
          <a:xfrm>
            <a:off x="5168833" y="6488668"/>
            <a:ext cx="4211218" cy="369332"/>
          </a:xfrm>
          <a:prstGeom prst="rect">
            <a:avLst/>
          </a:prstGeom>
        </p:spPr>
        <p:txBody>
          <a:bodyPr wrap="square">
            <a:spAutoFit/>
          </a:bodyPr>
          <a:lstStyle/>
          <a:p>
            <a:r>
              <a:rPr lang="es-ES" dirty="0"/>
              <a:t>Familias culíes de Lima (1877, 1890, 1899).</a:t>
            </a:r>
          </a:p>
        </p:txBody>
      </p:sp>
      <p:pic>
        <p:nvPicPr>
          <p:cNvPr id="3" name="Imagen 2"/>
          <p:cNvPicPr>
            <a:picLocks noChangeAspect="1"/>
          </p:cNvPicPr>
          <p:nvPr/>
        </p:nvPicPr>
        <p:blipFill>
          <a:blip r:embed="rId2"/>
          <a:stretch>
            <a:fillRect/>
          </a:stretch>
        </p:blipFill>
        <p:spPr>
          <a:xfrm>
            <a:off x="310339" y="0"/>
            <a:ext cx="2500878" cy="3240000"/>
          </a:xfrm>
          <a:prstGeom prst="rect">
            <a:avLst/>
          </a:prstGeom>
        </p:spPr>
      </p:pic>
      <p:pic>
        <p:nvPicPr>
          <p:cNvPr id="7" name="Imagen 6"/>
          <p:cNvPicPr>
            <a:picLocks noChangeAspect="1"/>
          </p:cNvPicPr>
          <p:nvPr/>
        </p:nvPicPr>
        <p:blipFill>
          <a:blip r:embed="rId3"/>
          <a:stretch>
            <a:fillRect/>
          </a:stretch>
        </p:blipFill>
        <p:spPr>
          <a:xfrm>
            <a:off x="855111" y="3345025"/>
            <a:ext cx="4286250" cy="3429000"/>
          </a:xfrm>
          <a:prstGeom prst="rect">
            <a:avLst/>
          </a:prstGeom>
        </p:spPr>
      </p:pic>
      <p:pic>
        <p:nvPicPr>
          <p:cNvPr id="8" name="Imagen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32457" y="0"/>
            <a:ext cx="3272094" cy="3240000"/>
          </a:xfrm>
          <a:prstGeom prst="rect">
            <a:avLst/>
          </a:prstGeom>
        </p:spPr>
      </p:pic>
    </p:spTree>
    <p:extLst>
      <p:ext uri="{BB962C8B-B14F-4D97-AF65-F5344CB8AC3E}">
        <p14:creationId xmlns:p14="http://schemas.microsoft.com/office/powerpoint/2010/main" val="345956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wipe(down)">
                                      <p:cBhvr>
                                        <p:cTn id="37" dur="500"/>
                                        <p:tgtEl>
                                          <p:spTgt spid="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wipe(down)">
                                      <p:cBhvr>
                                        <p:cTn id="42" dur="500"/>
                                        <p:tgtEl>
                                          <p:spTgt spid="2">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
                                            <p:txEl>
                                              <p:pRg st="4" end="4"/>
                                            </p:txEl>
                                          </p:spTgt>
                                        </p:tgtEl>
                                        <p:attrNameLst>
                                          <p:attrName>style.visibility</p:attrName>
                                        </p:attrNameLst>
                                      </p:cBhvr>
                                      <p:to>
                                        <p:strVal val="visible"/>
                                      </p:to>
                                    </p:set>
                                    <p:animEffect transition="in" filter="wipe(down)">
                                      <p:cBhvr>
                                        <p:cTn id="47" dur="500"/>
                                        <p:tgtEl>
                                          <p:spTgt spid="2">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
                                            <p:txEl>
                                              <p:pRg st="5" end="5"/>
                                            </p:txEl>
                                          </p:spTgt>
                                        </p:tgtEl>
                                        <p:attrNameLst>
                                          <p:attrName>style.visibility</p:attrName>
                                        </p:attrNameLst>
                                      </p:cBhvr>
                                      <p:to>
                                        <p:strVal val="visible"/>
                                      </p:to>
                                    </p:set>
                                    <p:animEffect transition="in" filter="wipe(down)">
                                      <p:cBhvr>
                                        <p:cTn id="52" dur="500"/>
                                        <p:tgtEl>
                                          <p:spTgt spid="2">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
                                            <p:txEl>
                                              <p:pRg st="6" end="6"/>
                                            </p:txEl>
                                          </p:spTgt>
                                        </p:tgtEl>
                                        <p:attrNameLst>
                                          <p:attrName>style.visibility</p:attrName>
                                        </p:attrNameLst>
                                      </p:cBhvr>
                                      <p:to>
                                        <p:strVal val="visible"/>
                                      </p:to>
                                    </p:set>
                                    <p:animEffect transition="in" filter="wipe(down)">
                                      <p:cBhvr>
                                        <p:cTn id="57" dur="500"/>
                                        <p:tgtEl>
                                          <p:spTgt spid="2">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
                                            <p:txEl>
                                              <p:pRg st="7" end="7"/>
                                            </p:txEl>
                                          </p:spTgt>
                                        </p:tgtEl>
                                        <p:attrNameLst>
                                          <p:attrName>style.visibility</p:attrName>
                                        </p:attrNameLst>
                                      </p:cBhvr>
                                      <p:to>
                                        <p:strVal val="visible"/>
                                      </p:to>
                                    </p:set>
                                    <p:animEffect transition="in" filter="wipe(down)">
                                      <p:cBhvr>
                                        <p:cTn id="6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305265" y="547530"/>
            <a:ext cx="5336565" cy="5755422"/>
          </a:xfrm>
          <a:prstGeom prst="rect">
            <a:avLst/>
          </a:prstGeom>
        </p:spPr>
        <p:txBody>
          <a:bodyPr wrap="square">
            <a:spAutoFit/>
          </a:bodyPr>
          <a:lstStyle/>
          <a:p>
            <a:r>
              <a:rPr lang="es-ES" sz="2300" dirty="0">
                <a:latin typeface="Trebuchet MS" panose="020B0603020202020204" pitchFamily="34" charset="0"/>
              </a:rPr>
              <a:t>1860 y 1874: </a:t>
            </a:r>
            <a:r>
              <a:rPr lang="es-ES" sz="2300" dirty="0">
                <a:solidFill>
                  <a:srgbClr val="C00000"/>
                </a:solidFill>
                <a:latin typeface="Trebuchet MS" panose="020B0603020202020204" pitchFamily="34" charset="0"/>
              </a:rPr>
              <a:t>218</a:t>
            </a:r>
            <a:r>
              <a:rPr lang="es-ES" sz="2300" dirty="0">
                <a:latin typeface="Trebuchet MS" panose="020B0603020202020204" pitchFamily="34" charset="0"/>
              </a:rPr>
              <a:t> barcos registrados zarparon desde Macao. De estos, </a:t>
            </a:r>
            <a:r>
              <a:rPr lang="es-ES" sz="2300" dirty="0">
                <a:solidFill>
                  <a:srgbClr val="C00000"/>
                </a:solidFill>
                <a:latin typeface="Trebuchet MS" panose="020B0603020202020204" pitchFamily="34" charset="0"/>
              </a:rPr>
              <a:t>203</a:t>
            </a:r>
            <a:r>
              <a:rPr lang="es-ES" sz="2300" dirty="0">
                <a:latin typeface="Trebuchet MS" panose="020B0603020202020204" pitchFamily="34" charset="0"/>
              </a:rPr>
              <a:t> llegaron a El Callao y dos al puerto de Paita, cerca de la frontera con Ecuador.</a:t>
            </a:r>
          </a:p>
          <a:p>
            <a:r>
              <a:rPr lang="es-ES" sz="2300" dirty="0">
                <a:latin typeface="Trebuchet MS" panose="020B0603020202020204" pitchFamily="34" charset="0"/>
              </a:rPr>
              <a:t>Ello significó la llegada de </a:t>
            </a:r>
            <a:r>
              <a:rPr lang="es-ES" sz="2300" dirty="0">
                <a:solidFill>
                  <a:srgbClr val="C00000"/>
                </a:solidFill>
                <a:latin typeface="Trebuchet MS" panose="020B0603020202020204" pitchFamily="34" charset="0"/>
              </a:rPr>
              <a:t>78.662</a:t>
            </a:r>
            <a:r>
              <a:rPr lang="es-ES" sz="2300" dirty="0">
                <a:latin typeface="Trebuchet MS" panose="020B0603020202020204" pitchFamily="34" charset="0"/>
              </a:rPr>
              <a:t> inmigrantes chinos registrados.</a:t>
            </a:r>
          </a:p>
          <a:p>
            <a:r>
              <a:rPr lang="es-ES" sz="2300" dirty="0">
                <a:latin typeface="Trebuchet MS" panose="020B0603020202020204" pitchFamily="34" charset="0"/>
              </a:rPr>
              <a:t>1849 y 1874: </a:t>
            </a:r>
            <a:r>
              <a:rPr lang="es-ES" sz="2300" dirty="0">
                <a:solidFill>
                  <a:srgbClr val="C00000"/>
                </a:solidFill>
                <a:latin typeface="Trebuchet MS" panose="020B0603020202020204" pitchFamily="34" charset="0"/>
              </a:rPr>
              <a:t>91.052</a:t>
            </a:r>
            <a:r>
              <a:rPr lang="es-ES" sz="2300" dirty="0">
                <a:latin typeface="Trebuchet MS" panose="020B0603020202020204" pitchFamily="34" charset="0"/>
              </a:rPr>
              <a:t> inmigrantes chinos habían llegado al Perú.</a:t>
            </a:r>
          </a:p>
          <a:p>
            <a:r>
              <a:rPr lang="es-ES" sz="2300" dirty="0">
                <a:latin typeface="Trebuchet MS" panose="020B0603020202020204" pitchFamily="34" charset="0"/>
              </a:rPr>
              <a:t>1874: el Gobierno peruano firmó el </a:t>
            </a:r>
            <a:r>
              <a:rPr lang="es-ES" sz="2300" i="1" dirty="0">
                <a:solidFill>
                  <a:srgbClr val="C00000"/>
                </a:solidFill>
                <a:latin typeface="Trebuchet MS" panose="020B0603020202020204" pitchFamily="34" charset="0"/>
              </a:rPr>
              <a:t>Tratado de Amistad, Comercio y Navegación </a:t>
            </a:r>
            <a:r>
              <a:rPr lang="es-ES" sz="2300" dirty="0">
                <a:latin typeface="Trebuchet MS" panose="020B0603020202020204" pitchFamily="34" charset="0"/>
              </a:rPr>
              <a:t>en Tianjin. Este tratado estableció el permiso de libre inmigración hasta 1909, cuando el Gobierno peruano aprobó un nuevo decreto que reguló la inmigración.</a:t>
            </a:r>
          </a:p>
        </p:txBody>
      </p:sp>
      <p:sp>
        <p:nvSpPr>
          <p:cNvPr id="4" name="Rectángulo 3"/>
          <p:cNvSpPr/>
          <p:nvPr/>
        </p:nvSpPr>
        <p:spPr>
          <a:xfrm>
            <a:off x="998375" y="6138284"/>
            <a:ext cx="3582955" cy="369332"/>
          </a:xfrm>
          <a:prstGeom prst="rect">
            <a:avLst/>
          </a:prstGeom>
        </p:spPr>
        <p:txBody>
          <a:bodyPr wrap="square">
            <a:spAutoFit/>
          </a:bodyPr>
          <a:lstStyle/>
          <a:p>
            <a:pPr algn="ctr"/>
            <a:r>
              <a:rPr lang="es-ES" dirty="0"/>
              <a:t>Puertos de El Callao y Paita en Perú.</a:t>
            </a:r>
          </a:p>
        </p:txBody>
      </p:sp>
      <p:pic>
        <p:nvPicPr>
          <p:cNvPr id="5" name="Imagen 4"/>
          <p:cNvPicPr>
            <a:picLocks noChangeAspect="1"/>
          </p:cNvPicPr>
          <p:nvPr/>
        </p:nvPicPr>
        <p:blipFill>
          <a:blip r:embed="rId2"/>
          <a:stretch>
            <a:fillRect/>
          </a:stretch>
        </p:blipFill>
        <p:spPr>
          <a:xfrm>
            <a:off x="716608" y="362388"/>
            <a:ext cx="4458240" cy="5760000"/>
          </a:xfrm>
          <a:prstGeom prst="rect">
            <a:avLst/>
          </a:prstGeom>
        </p:spPr>
      </p:pic>
      <p:sp>
        <p:nvSpPr>
          <p:cNvPr id="6" name="Elipse 5"/>
          <p:cNvSpPr/>
          <p:nvPr/>
        </p:nvSpPr>
        <p:spPr>
          <a:xfrm>
            <a:off x="2006081" y="3993502"/>
            <a:ext cx="540000" cy="324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lipse 6"/>
          <p:cNvSpPr/>
          <p:nvPr/>
        </p:nvSpPr>
        <p:spPr>
          <a:xfrm>
            <a:off x="1129005" y="2062066"/>
            <a:ext cx="432000" cy="288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4257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41958" y="95534"/>
            <a:ext cx="9308084" cy="5216106"/>
          </a:xfrm>
          <a:prstGeom prst="rect">
            <a:avLst/>
          </a:prstGeom>
        </p:spPr>
      </p:pic>
      <p:sp>
        <p:nvSpPr>
          <p:cNvPr id="3" name="Rectángulo 2"/>
          <p:cNvSpPr/>
          <p:nvPr/>
        </p:nvSpPr>
        <p:spPr>
          <a:xfrm>
            <a:off x="873967" y="5311667"/>
            <a:ext cx="10444066" cy="1323439"/>
          </a:xfrm>
          <a:prstGeom prst="rect">
            <a:avLst/>
          </a:prstGeom>
        </p:spPr>
        <p:txBody>
          <a:bodyPr wrap="square">
            <a:spAutoFit/>
          </a:bodyPr>
          <a:lstStyle/>
          <a:p>
            <a:r>
              <a:rPr lang="es-ES" sz="2000" dirty="0">
                <a:latin typeface="Trebuchet MS" panose="020B0603020202020204" pitchFamily="34" charset="0"/>
              </a:rPr>
              <a:t>La esclavitud en Perú comenzó en el siglo XVI. Los primeros esclavos llegaron con Francisco Pizarro </a:t>
            </a:r>
            <a:r>
              <a:rPr lang="es-ES" sz="2000" dirty="0">
                <a:solidFill>
                  <a:srgbClr val="C00000"/>
                </a:solidFill>
                <a:latin typeface="Trebuchet MS" panose="020B0603020202020204" pitchFamily="34" charset="0"/>
              </a:rPr>
              <a:t>(1532)</a:t>
            </a:r>
            <a:r>
              <a:rPr lang="es-ES" sz="2000" dirty="0">
                <a:latin typeface="Trebuchet MS" panose="020B0603020202020204" pitchFamily="34" charset="0"/>
              </a:rPr>
              <a:t>. A mediados del siglo XVII ya pasaban los </a:t>
            </a:r>
            <a:r>
              <a:rPr lang="es-ES" sz="2000" dirty="0">
                <a:solidFill>
                  <a:srgbClr val="C00000"/>
                </a:solidFill>
                <a:latin typeface="Trebuchet MS" panose="020B0603020202020204" pitchFamily="34" charset="0"/>
              </a:rPr>
              <a:t>40.000</a:t>
            </a:r>
            <a:r>
              <a:rPr lang="es-ES" sz="2000" dirty="0">
                <a:latin typeface="Trebuchet MS" panose="020B0603020202020204" pitchFamily="34" charset="0"/>
              </a:rPr>
              <a:t>, de los cuales unos </a:t>
            </a:r>
            <a:r>
              <a:rPr lang="es-ES" sz="2000" dirty="0">
                <a:solidFill>
                  <a:srgbClr val="C00000"/>
                </a:solidFill>
                <a:latin typeface="Trebuchet MS" panose="020B0603020202020204" pitchFamily="34" charset="0"/>
              </a:rPr>
              <a:t>20.000</a:t>
            </a:r>
            <a:r>
              <a:rPr lang="es-ES" sz="2000" dirty="0">
                <a:latin typeface="Trebuchet MS" panose="020B0603020202020204" pitchFamily="34" charset="0"/>
              </a:rPr>
              <a:t> vivían en Lima. A diferencia de otras colonias españolas, la esclavitud en el Perú fue principalmente </a:t>
            </a:r>
            <a:r>
              <a:rPr lang="es-ES" sz="2000" dirty="0">
                <a:solidFill>
                  <a:srgbClr val="C00000"/>
                </a:solidFill>
                <a:latin typeface="Trebuchet MS" panose="020B0603020202020204" pitchFamily="34" charset="0"/>
              </a:rPr>
              <a:t>urbana</a:t>
            </a:r>
            <a:r>
              <a:rPr lang="es-ES" sz="2000" dirty="0">
                <a:latin typeface="Trebuchet MS" panose="020B0603020202020204" pitchFamily="34" charset="0"/>
              </a:rPr>
              <a:t>. </a:t>
            </a:r>
          </a:p>
        </p:txBody>
      </p:sp>
    </p:spTree>
    <p:extLst>
      <p:ext uri="{BB962C8B-B14F-4D97-AF65-F5344CB8AC3E}">
        <p14:creationId xmlns:p14="http://schemas.microsoft.com/office/powerpoint/2010/main" val="428407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76647" y="527032"/>
            <a:ext cx="4168346" cy="6001643"/>
          </a:xfrm>
          <a:prstGeom prst="rect">
            <a:avLst/>
          </a:prstGeom>
        </p:spPr>
        <p:txBody>
          <a:bodyPr wrap="square">
            <a:spAutoFit/>
          </a:bodyPr>
          <a:lstStyle/>
          <a:p>
            <a:r>
              <a:rPr lang="es-ES" sz="2400" b="1" dirty="0">
                <a:latin typeface="Trebuchet MS" panose="020B0603020202020204" pitchFamily="34" charset="0"/>
              </a:rPr>
              <a:t>Identidad y asimilación</a:t>
            </a:r>
          </a:p>
          <a:p>
            <a:r>
              <a:rPr lang="es-ES" sz="2400" dirty="0">
                <a:latin typeface="Trebuchet MS" panose="020B0603020202020204" pitchFamily="34" charset="0"/>
              </a:rPr>
              <a:t>- Los culíes permanecerían un máximo de 8 años en Perú. Regreso a China o emigrar a otros territorios (California, México, Brasil).</a:t>
            </a:r>
          </a:p>
          <a:p>
            <a:r>
              <a:rPr lang="es-ES" sz="2400" dirty="0">
                <a:latin typeface="Trebuchet MS" panose="020B0603020202020204" pitchFamily="34" charset="0"/>
              </a:rPr>
              <a:t>- Un mínimo de culíes volvió a China y muchos de ellos regresaron al Perú: dificultades de reintegración en sus lugares de origen.</a:t>
            </a:r>
          </a:p>
          <a:p>
            <a:r>
              <a:rPr lang="es-ES" sz="2400" dirty="0">
                <a:latin typeface="Trebuchet MS" panose="020B0603020202020204" pitchFamily="34" charset="0"/>
              </a:rPr>
              <a:t>- La mayoría ni siquiera volvió a China.</a:t>
            </a:r>
          </a:p>
          <a:p>
            <a:r>
              <a:rPr lang="es-ES" sz="2400" dirty="0">
                <a:latin typeface="Trebuchet MS" panose="020B0603020202020204" pitchFamily="34" charset="0"/>
              </a:rPr>
              <a:t>- El </a:t>
            </a:r>
            <a:r>
              <a:rPr lang="es-ES" sz="2400" dirty="0">
                <a:solidFill>
                  <a:srgbClr val="C00000"/>
                </a:solidFill>
                <a:latin typeface="Trebuchet MS" panose="020B0603020202020204" pitchFamily="34" charset="0"/>
              </a:rPr>
              <a:t>mito del retorno </a:t>
            </a:r>
            <a:r>
              <a:rPr lang="es-ES" sz="2400" dirty="0">
                <a:latin typeface="Trebuchet MS" panose="020B0603020202020204" pitchFamily="34" charset="0"/>
              </a:rPr>
              <a:t>se transformó en una forma de autoengaño.</a:t>
            </a:r>
          </a:p>
        </p:txBody>
      </p:sp>
      <p:sp>
        <p:nvSpPr>
          <p:cNvPr id="4" name="Rectángulo 3"/>
          <p:cNvSpPr/>
          <p:nvPr/>
        </p:nvSpPr>
        <p:spPr>
          <a:xfrm>
            <a:off x="5399314" y="5522464"/>
            <a:ext cx="6096000" cy="369332"/>
          </a:xfrm>
          <a:prstGeom prst="rect">
            <a:avLst/>
          </a:prstGeom>
        </p:spPr>
        <p:txBody>
          <a:bodyPr>
            <a:spAutoFit/>
          </a:bodyPr>
          <a:lstStyle/>
          <a:p>
            <a:pPr algn="ctr"/>
            <a:r>
              <a:rPr lang="es-ES" dirty="0"/>
              <a:t>Culíes en las haciendas cercanas a Lima.</a:t>
            </a:r>
          </a:p>
        </p:txBody>
      </p:sp>
      <p:pic>
        <p:nvPicPr>
          <p:cNvPr id="5" name="Imagen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40488" y="1635304"/>
            <a:ext cx="7115033" cy="3852000"/>
          </a:xfrm>
          <a:prstGeom prst="rect">
            <a:avLst/>
          </a:prstGeom>
        </p:spPr>
      </p:pic>
    </p:spTree>
    <p:extLst>
      <p:ext uri="{BB962C8B-B14F-4D97-AF65-F5344CB8AC3E}">
        <p14:creationId xmlns:p14="http://schemas.microsoft.com/office/powerpoint/2010/main" val="281814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33084" y="1292705"/>
            <a:ext cx="9175076" cy="4770537"/>
          </a:xfrm>
          <a:prstGeom prst="rect">
            <a:avLst/>
          </a:prstGeom>
        </p:spPr>
        <p:txBody>
          <a:bodyPr wrap="none">
            <a:spAutoFit/>
          </a:bodyPr>
          <a:lstStyle/>
          <a:p>
            <a:pPr algn="ctr"/>
            <a:r>
              <a:rPr lang="es-ES" sz="3600" dirty="0">
                <a:solidFill>
                  <a:srgbClr val="7E0000"/>
                </a:solidFill>
                <a:latin typeface="Copperplate Gothic Bold" panose="020E0705020206020404" pitchFamily="34" charset="0"/>
              </a:rPr>
              <a:t>LA INMIGRACIÓN CHINA EN LIMA</a:t>
            </a:r>
          </a:p>
          <a:p>
            <a:pPr algn="ctr"/>
            <a:r>
              <a:rPr lang="es-ES" sz="2800" dirty="0">
                <a:latin typeface="Trebuchet MS" panose="020B0603020202020204" pitchFamily="34" charset="0"/>
              </a:rPr>
              <a:t>Desde la </a:t>
            </a:r>
            <a:r>
              <a:rPr lang="es-ES" sz="2800" dirty="0" err="1">
                <a:latin typeface="Trebuchet MS" panose="020B0603020202020204" pitchFamily="34" charset="0"/>
              </a:rPr>
              <a:t>semiesclavitud</a:t>
            </a:r>
            <a:r>
              <a:rPr lang="es-ES" sz="2800" dirty="0">
                <a:latin typeface="Trebuchet MS" panose="020B0603020202020204" pitchFamily="34" charset="0"/>
              </a:rPr>
              <a:t> a rostro gastronómico del Perú</a:t>
            </a:r>
          </a:p>
          <a:p>
            <a:pPr algn="ctr"/>
            <a:endParaRPr lang="es-ES" sz="2400" dirty="0">
              <a:latin typeface="Trebuchet MS" panose="020B0603020202020204" pitchFamily="34" charset="0"/>
            </a:endParaRPr>
          </a:p>
          <a:p>
            <a:pPr algn="ctr"/>
            <a:endParaRPr lang="es-ES" sz="2400" dirty="0">
              <a:latin typeface="Trebuchet MS" panose="020B0603020202020204" pitchFamily="34" charset="0"/>
            </a:endParaRPr>
          </a:p>
          <a:p>
            <a:pPr algn="ctr"/>
            <a:endParaRPr lang="es-ES" sz="2400" dirty="0">
              <a:latin typeface="Trebuchet MS" panose="020B0603020202020204" pitchFamily="34" charset="0"/>
            </a:endParaRPr>
          </a:p>
          <a:p>
            <a:pPr algn="ctr"/>
            <a:endParaRPr lang="es-ES" sz="2400" dirty="0">
              <a:latin typeface="Trebuchet MS" panose="020B0603020202020204" pitchFamily="34" charset="0"/>
            </a:endParaRPr>
          </a:p>
          <a:p>
            <a:pPr algn="ctr"/>
            <a:r>
              <a:rPr lang="es-ES" sz="2400" dirty="0">
                <a:latin typeface="Trebuchet MS" panose="020B0603020202020204" pitchFamily="34" charset="0"/>
              </a:rPr>
              <a:t>Dr. Pablo Isla Monsalve</a:t>
            </a:r>
          </a:p>
          <a:p>
            <a:pPr algn="ctr"/>
            <a:r>
              <a:rPr lang="es-ES" sz="2400" dirty="0">
                <a:latin typeface="Trebuchet MS" panose="020B0603020202020204" pitchFamily="34" charset="0"/>
              </a:rPr>
              <a:t>Programa de Estudios Latinoamericanos</a:t>
            </a:r>
          </a:p>
          <a:p>
            <a:pPr algn="ctr"/>
            <a:r>
              <a:rPr lang="es-ES" sz="2400" dirty="0" err="1">
                <a:latin typeface="Trebuchet MS" panose="020B0603020202020204" pitchFamily="34" charset="0"/>
              </a:rPr>
              <a:t>Instituut</a:t>
            </a:r>
            <a:r>
              <a:rPr lang="es-ES" sz="2400" dirty="0">
                <a:latin typeface="Trebuchet MS" panose="020B0603020202020204" pitchFamily="34" charset="0"/>
              </a:rPr>
              <a:t> </a:t>
            </a:r>
            <a:r>
              <a:rPr lang="es-ES" sz="2400" dirty="0" err="1">
                <a:latin typeface="Trebuchet MS" panose="020B0603020202020204" pitchFamily="34" charset="0"/>
              </a:rPr>
              <a:t>voor</a:t>
            </a:r>
            <a:r>
              <a:rPr lang="es-ES" sz="2400" dirty="0">
                <a:latin typeface="Trebuchet MS" panose="020B0603020202020204" pitchFamily="34" charset="0"/>
              </a:rPr>
              <a:t> </a:t>
            </a:r>
            <a:r>
              <a:rPr lang="es-ES" sz="2400" dirty="0" err="1">
                <a:latin typeface="Trebuchet MS" panose="020B0603020202020204" pitchFamily="34" charset="0"/>
              </a:rPr>
              <a:t>Geschiedenis</a:t>
            </a:r>
            <a:endParaRPr lang="es-ES" sz="2400" dirty="0">
              <a:latin typeface="Trebuchet MS" panose="020B0603020202020204" pitchFamily="34" charset="0"/>
            </a:endParaRPr>
          </a:p>
          <a:p>
            <a:pPr algn="ctr"/>
            <a:r>
              <a:rPr lang="es-ES" sz="2400" dirty="0">
                <a:latin typeface="Trebuchet MS" panose="020B0603020202020204" pitchFamily="34" charset="0"/>
              </a:rPr>
              <a:t>Universiteit Leiden</a:t>
            </a:r>
          </a:p>
          <a:p>
            <a:pPr algn="ctr"/>
            <a:endParaRPr lang="es-ES" sz="2400" dirty="0">
              <a:latin typeface="Trebuchet MS" panose="020B0603020202020204" pitchFamily="34" charset="0"/>
            </a:endParaRPr>
          </a:p>
          <a:p>
            <a:pPr algn="ctr"/>
            <a:r>
              <a:rPr lang="es-ES" sz="2300" dirty="0">
                <a:latin typeface="Trebuchet MS" panose="020B0603020202020204" pitchFamily="34" charset="0"/>
              </a:rPr>
              <a:t>Maastricht, 19 de noviembre de 2024 </a:t>
            </a:r>
          </a:p>
        </p:txBody>
      </p:sp>
    </p:spTree>
    <p:extLst>
      <p:ext uri="{BB962C8B-B14F-4D97-AF65-F5344CB8AC3E}">
        <p14:creationId xmlns:p14="http://schemas.microsoft.com/office/powerpoint/2010/main" val="433124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518542" y="562209"/>
            <a:ext cx="4127156" cy="6109365"/>
          </a:xfrm>
          <a:prstGeom prst="rect">
            <a:avLst/>
          </a:prstGeom>
        </p:spPr>
        <p:txBody>
          <a:bodyPr wrap="square">
            <a:spAutoFit/>
          </a:bodyPr>
          <a:lstStyle/>
          <a:p>
            <a:r>
              <a:rPr lang="es-ES" sz="2300" dirty="0">
                <a:latin typeface="Trebuchet MS" panose="020B0603020202020204" pitchFamily="34" charset="0"/>
              </a:rPr>
              <a:t>La mayoría de los inmigrantes chinos eran hombres.</a:t>
            </a:r>
          </a:p>
          <a:p>
            <a:r>
              <a:rPr lang="es-ES" sz="2300" dirty="0">
                <a:latin typeface="Trebuchet MS" panose="020B0603020202020204" pitchFamily="34" charset="0"/>
              </a:rPr>
              <a:t>Las uniones con mujeres peruanas blancas, indígenas y negras dio lugar a una nueva comunidad étnica.</a:t>
            </a:r>
          </a:p>
          <a:p>
            <a:r>
              <a:rPr lang="es-ES" sz="2300" dirty="0">
                <a:latin typeface="Trebuchet MS" panose="020B0603020202020204" pitchFamily="34" charset="0"/>
              </a:rPr>
              <a:t>En Lima se registraron partos de parejas mixtas a partir de la década de 1850.</a:t>
            </a:r>
          </a:p>
          <a:p>
            <a:r>
              <a:rPr lang="es-ES" sz="2300" dirty="0">
                <a:latin typeface="Trebuchet MS" panose="020B0603020202020204" pitchFamily="34" charset="0"/>
              </a:rPr>
              <a:t>Este mestizaje es importante en la historia de los chinos en el Perú, y generó vínculos con la comunidad local.</a:t>
            </a:r>
          </a:p>
          <a:p>
            <a:r>
              <a:rPr lang="es-ES" sz="2300" dirty="0">
                <a:latin typeface="Trebuchet MS" panose="020B0603020202020204" pitchFamily="34" charset="0"/>
              </a:rPr>
              <a:t>Inicio de un nuevo grupo social, los </a:t>
            </a:r>
            <a:r>
              <a:rPr lang="es-ES" sz="2300" dirty="0">
                <a:solidFill>
                  <a:srgbClr val="C00000"/>
                </a:solidFill>
                <a:latin typeface="Trebuchet MS" panose="020B0603020202020204" pitchFamily="34" charset="0"/>
              </a:rPr>
              <a:t>‘injertos’</a:t>
            </a:r>
            <a:r>
              <a:rPr lang="es-ES" sz="2300" dirty="0">
                <a:latin typeface="Trebuchet MS" panose="020B0603020202020204" pitchFamily="34" charset="0"/>
              </a:rPr>
              <a:t> [</a:t>
            </a:r>
            <a:r>
              <a:rPr lang="es-ES" sz="2300" i="1" dirty="0" err="1">
                <a:latin typeface="Trebuchet MS" panose="020B0603020202020204" pitchFamily="34" charset="0"/>
              </a:rPr>
              <a:t>graften</a:t>
            </a:r>
            <a:r>
              <a:rPr lang="es-ES" sz="2300" dirty="0">
                <a:latin typeface="Trebuchet MS" panose="020B0603020202020204" pitchFamily="34" charset="0"/>
              </a:rPr>
              <a:t>], los primeros </a:t>
            </a:r>
            <a:r>
              <a:rPr lang="es-ES" sz="2300" dirty="0" err="1">
                <a:solidFill>
                  <a:srgbClr val="C00000"/>
                </a:solidFill>
                <a:latin typeface="Trebuchet MS" panose="020B0603020202020204" pitchFamily="34" charset="0"/>
              </a:rPr>
              <a:t>tusanes</a:t>
            </a:r>
            <a:r>
              <a:rPr lang="es-ES" sz="2300" dirty="0">
                <a:latin typeface="Trebuchet MS" panose="020B0603020202020204" pitchFamily="34" charset="0"/>
              </a:rPr>
              <a:t>.</a:t>
            </a:r>
          </a:p>
        </p:txBody>
      </p:sp>
      <p:sp>
        <p:nvSpPr>
          <p:cNvPr id="4" name="Rectángulo 3"/>
          <p:cNvSpPr/>
          <p:nvPr/>
        </p:nvSpPr>
        <p:spPr>
          <a:xfrm>
            <a:off x="676275" y="5464609"/>
            <a:ext cx="6104212" cy="923330"/>
          </a:xfrm>
          <a:prstGeom prst="rect">
            <a:avLst/>
          </a:prstGeom>
        </p:spPr>
        <p:txBody>
          <a:bodyPr wrap="square">
            <a:spAutoFit/>
          </a:bodyPr>
          <a:lstStyle/>
          <a:p>
            <a:pPr algn="ctr"/>
            <a:r>
              <a:rPr lang="es-ES" dirty="0"/>
              <a:t>La migración </a:t>
            </a:r>
            <a:r>
              <a:rPr lang="es-ES" dirty="0" err="1"/>
              <a:t>translocal</a:t>
            </a:r>
            <a:r>
              <a:rPr lang="es-ES" dirty="0"/>
              <a:t> china a Perú | Foto: Organización de comerciantes de la calle Capón, 1990. Fuente: Instituto de Estudios Peruanos.</a:t>
            </a:r>
          </a:p>
        </p:txBody>
      </p:sp>
      <p:pic>
        <p:nvPicPr>
          <p:cNvPr id="5" name="Imagen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65767" y="1177114"/>
            <a:ext cx="6318352" cy="4212000"/>
          </a:xfrm>
          <a:prstGeom prst="rect">
            <a:avLst/>
          </a:prstGeom>
        </p:spPr>
      </p:pic>
    </p:spTree>
    <p:extLst>
      <p:ext uri="{BB962C8B-B14F-4D97-AF65-F5344CB8AC3E}">
        <p14:creationId xmlns:p14="http://schemas.microsoft.com/office/powerpoint/2010/main" val="424805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73821" y="551289"/>
            <a:ext cx="4898931" cy="5755422"/>
          </a:xfrm>
          <a:prstGeom prst="rect">
            <a:avLst/>
          </a:prstGeom>
        </p:spPr>
        <p:txBody>
          <a:bodyPr wrap="square">
            <a:spAutoFit/>
          </a:bodyPr>
          <a:lstStyle/>
          <a:p>
            <a:r>
              <a:rPr lang="es-ES" sz="2300" dirty="0">
                <a:latin typeface="Trebuchet MS" panose="020B0603020202020204" pitchFamily="34" charset="0"/>
              </a:rPr>
              <a:t>La diáspora china es su mayoría no tenía la intención de tener </a:t>
            </a:r>
            <a:r>
              <a:rPr lang="es-ES" sz="2300" dirty="0">
                <a:solidFill>
                  <a:srgbClr val="C00000"/>
                </a:solidFill>
                <a:latin typeface="Trebuchet MS" panose="020B0603020202020204" pitchFamily="34" charset="0"/>
              </a:rPr>
              <a:t>descendencia</a:t>
            </a:r>
            <a:r>
              <a:rPr lang="es-ES" sz="2300" dirty="0">
                <a:latin typeface="Trebuchet MS" panose="020B0603020202020204" pitchFamily="34" charset="0"/>
              </a:rPr>
              <a:t> en Perú ni </a:t>
            </a:r>
            <a:r>
              <a:rPr lang="es-ES" sz="2300" dirty="0">
                <a:solidFill>
                  <a:srgbClr val="C00000"/>
                </a:solidFill>
                <a:latin typeface="Trebuchet MS" panose="020B0603020202020204" pitchFamily="34" charset="0"/>
              </a:rPr>
              <a:t>permanecer</a:t>
            </a:r>
            <a:r>
              <a:rPr lang="es-ES" sz="2300" dirty="0">
                <a:latin typeface="Trebuchet MS" panose="020B0603020202020204" pitchFamily="34" charset="0"/>
              </a:rPr>
              <a:t> allí definitivamente.</a:t>
            </a:r>
          </a:p>
          <a:p>
            <a:r>
              <a:rPr lang="es-ES" sz="2300" dirty="0">
                <a:latin typeface="Trebuchet MS" panose="020B0603020202020204" pitchFamily="34" charset="0"/>
              </a:rPr>
              <a:t>Mentalidad </a:t>
            </a:r>
            <a:r>
              <a:rPr lang="es-ES" sz="2300" i="1" dirty="0" err="1">
                <a:solidFill>
                  <a:srgbClr val="C00000"/>
                </a:solidFill>
                <a:latin typeface="Trebuchet MS" panose="020B0603020202020204" pitchFamily="34" charset="0"/>
              </a:rPr>
              <a:t>sojourner</a:t>
            </a:r>
            <a:r>
              <a:rPr lang="es-ES" sz="2300" dirty="0">
                <a:solidFill>
                  <a:srgbClr val="C00000"/>
                </a:solidFill>
                <a:latin typeface="Trebuchet MS" panose="020B0603020202020204" pitchFamily="34" charset="0"/>
              </a:rPr>
              <a:t> </a:t>
            </a:r>
            <a:r>
              <a:rPr lang="es-ES" sz="2300" dirty="0">
                <a:latin typeface="Trebuchet MS" panose="020B0603020202020204" pitchFamily="34" charset="0"/>
              </a:rPr>
              <a:t>[inmigrantes temporales que no se asimilan].</a:t>
            </a:r>
          </a:p>
          <a:p>
            <a:r>
              <a:rPr lang="es-ES" sz="2300" dirty="0">
                <a:latin typeface="Trebuchet MS" panose="020B0603020202020204" pitchFamily="34" charset="0"/>
              </a:rPr>
              <a:t>Los hijos de la primera generación de inmigrantes chinos (</a:t>
            </a:r>
            <a:r>
              <a:rPr lang="es-ES" sz="2300" dirty="0" err="1">
                <a:solidFill>
                  <a:srgbClr val="C00000"/>
                </a:solidFill>
                <a:latin typeface="Trebuchet MS" panose="020B0603020202020204" pitchFamily="34" charset="0"/>
              </a:rPr>
              <a:t>tusanes</a:t>
            </a:r>
            <a:r>
              <a:rPr lang="es-ES" sz="2300" dirty="0">
                <a:latin typeface="Trebuchet MS" panose="020B0603020202020204" pitchFamily="34" charset="0"/>
              </a:rPr>
              <a:t>), importantes en el proceso de instalación en el país.</a:t>
            </a:r>
          </a:p>
          <a:p>
            <a:r>
              <a:rPr lang="es-ES" sz="2300" dirty="0">
                <a:solidFill>
                  <a:srgbClr val="C00000"/>
                </a:solidFill>
                <a:latin typeface="Trebuchet MS" panose="020B0603020202020204" pitchFamily="34" charset="0"/>
              </a:rPr>
              <a:t>Migración en Perú durante la segunda mitad del siglo XIX:</a:t>
            </a:r>
          </a:p>
          <a:p>
            <a:pPr marL="342900" indent="-342900">
              <a:buFontTx/>
              <a:buChar char="-"/>
            </a:pPr>
            <a:r>
              <a:rPr lang="es-ES" sz="2300" dirty="0">
                <a:latin typeface="Trebuchet MS" panose="020B0603020202020204" pitchFamily="34" charset="0"/>
              </a:rPr>
              <a:t>10 a 20 mil inmigrantes europeos</a:t>
            </a:r>
          </a:p>
          <a:p>
            <a:pPr marL="342900" indent="-342900">
              <a:buFontTx/>
              <a:buChar char="-"/>
            </a:pPr>
            <a:r>
              <a:rPr lang="es-ES" sz="2300" dirty="0">
                <a:latin typeface="Trebuchet MS" panose="020B0603020202020204" pitchFamily="34" charset="0"/>
              </a:rPr>
              <a:t>91.052 inmigrantes chinos (registrados), concentrados en Lima y otras grandes ciudades.</a:t>
            </a:r>
          </a:p>
        </p:txBody>
      </p:sp>
      <p:sp>
        <p:nvSpPr>
          <p:cNvPr id="4" name="Rectángulo 3"/>
          <p:cNvSpPr/>
          <p:nvPr/>
        </p:nvSpPr>
        <p:spPr>
          <a:xfrm>
            <a:off x="5761814" y="5868530"/>
            <a:ext cx="6096000" cy="369332"/>
          </a:xfrm>
          <a:prstGeom prst="rect">
            <a:avLst/>
          </a:prstGeom>
        </p:spPr>
        <p:txBody>
          <a:bodyPr>
            <a:spAutoFit/>
          </a:bodyPr>
          <a:lstStyle/>
          <a:p>
            <a:pPr algn="ctr"/>
            <a:r>
              <a:rPr lang="es-ES" dirty="0"/>
              <a:t>Inmigrantes chinos trabajando en el cultivo de algodón (1890).</a:t>
            </a:r>
          </a:p>
        </p:txBody>
      </p:sp>
      <p:pic>
        <p:nvPicPr>
          <p:cNvPr id="5" name="Imagen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923546" y="629608"/>
            <a:ext cx="5766318" cy="5169160"/>
          </a:xfrm>
          <a:prstGeom prst="rect">
            <a:avLst/>
          </a:prstGeom>
        </p:spPr>
      </p:pic>
    </p:spTree>
    <p:extLst>
      <p:ext uri="{BB962C8B-B14F-4D97-AF65-F5344CB8AC3E}">
        <p14:creationId xmlns:p14="http://schemas.microsoft.com/office/powerpoint/2010/main" val="233354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up)">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randombar(horizont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36361" y="422468"/>
            <a:ext cx="10119278" cy="1862048"/>
          </a:xfrm>
          <a:prstGeom prst="rect">
            <a:avLst/>
          </a:prstGeom>
        </p:spPr>
        <p:txBody>
          <a:bodyPr wrap="square">
            <a:spAutoFit/>
          </a:bodyPr>
          <a:lstStyle/>
          <a:p>
            <a:r>
              <a:rPr lang="es-ES" sz="2300" dirty="0">
                <a:latin typeface="Trebuchet MS" panose="020B0603020202020204" pitchFamily="34" charset="0"/>
              </a:rPr>
              <a:t>Después de terminar su contrato, los inmigrantes chinos abrieron pequeñas tiendas y puestos de comida en la calle que, rápidamente se convirtieron en la apariencia normal de las ciudades.</a:t>
            </a:r>
          </a:p>
          <a:p>
            <a:r>
              <a:rPr lang="es-ES" sz="2300" dirty="0">
                <a:latin typeface="Trebuchet MS" panose="020B0603020202020204" pitchFamily="34" charset="0"/>
              </a:rPr>
              <a:t>En 1872 casi la mitad de los restaurantes del sector bajo en Lima estaban en manos de chinos, periodo en que el </a:t>
            </a:r>
            <a:r>
              <a:rPr lang="es-ES" sz="2300" dirty="0">
                <a:solidFill>
                  <a:srgbClr val="C00000"/>
                </a:solidFill>
                <a:latin typeface="Trebuchet MS" panose="020B0603020202020204" pitchFamily="34" charset="0"/>
              </a:rPr>
              <a:t>Barrio Chino </a:t>
            </a:r>
            <a:r>
              <a:rPr lang="es-ES" sz="2300" dirty="0">
                <a:latin typeface="Trebuchet MS" panose="020B0603020202020204" pitchFamily="34" charset="0"/>
              </a:rPr>
              <a:t>creó sus bases.</a:t>
            </a:r>
          </a:p>
        </p:txBody>
      </p:sp>
      <p:sp>
        <p:nvSpPr>
          <p:cNvPr id="4" name="Rectángulo 3"/>
          <p:cNvSpPr/>
          <p:nvPr/>
        </p:nvSpPr>
        <p:spPr>
          <a:xfrm>
            <a:off x="1158192" y="6271771"/>
            <a:ext cx="3387915" cy="369332"/>
          </a:xfrm>
          <a:prstGeom prst="rect">
            <a:avLst/>
          </a:prstGeom>
        </p:spPr>
        <p:txBody>
          <a:bodyPr wrap="none">
            <a:spAutoFit/>
          </a:bodyPr>
          <a:lstStyle/>
          <a:p>
            <a:pPr algn="ctr"/>
            <a:r>
              <a:rPr lang="es-ES" dirty="0"/>
              <a:t>Restaurante chino en Lima (1872).</a:t>
            </a:r>
          </a:p>
        </p:txBody>
      </p:sp>
      <p:pic>
        <p:nvPicPr>
          <p:cNvPr id="5" name="Imagen 4"/>
          <p:cNvPicPr>
            <a:picLocks noChangeAspect="1"/>
          </p:cNvPicPr>
          <p:nvPr/>
        </p:nvPicPr>
        <p:blipFill>
          <a:blip r:embed="rId2"/>
          <a:stretch>
            <a:fillRect/>
          </a:stretch>
        </p:blipFill>
        <p:spPr>
          <a:xfrm>
            <a:off x="287970" y="2389900"/>
            <a:ext cx="6036354" cy="3888000"/>
          </a:xfrm>
          <a:prstGeom prst="rect">
            <a:avLst/>
          </a:prstGeom>
        </p:spPr>
      </p:pic>
      <p:pic>
        <p:nvPicPr>
          <p:cNvPr id="7" name="Imagen 6"/>
          <p:cNvPicPr>
            <a:picLocks noChangeAspect="1"/>
          </p:cNvPicPr>
          <p:nvPr/>
        </p:nvPicPr>
        <p:blipFill>
          <a:blip r:embed="rId3"/>
          <a:stretch>
            <a:fillRect/>
          </a:stretch>
        </p:blipFill>
        <p:spPr>
          <a:xfrm>
            <a:off x="6597909" y="2423627"/>
            <a:ext cx="5350000" cy="3852000"/>
          </a:xfrm>
          <a:prstGeom prst="rect">
            <a:avLst/>
          </a:prstGeom>
        </p:spPr>
      </p:pic>
      <p:sp>
        <p:nvSpPr>
          <p:cNvPr id="8" name="Rectángulo 7"/>
          <p:cNvSpPr/>
          <p:nvPr/>
        </p:nvSpPr>
        <p:spPr>
          <a:xfrm>
            <a:off x="7675981" y="6263960"/>
            <a:ext cx="3420000" cy="288000"/>
          </a:xfrm>
          <a:prstGeom prst="rect">
            <a:avLst/>
          </a:prstGeom>
        </p:spPr>
        <p:txBody>
          <a:bodyPr wrap="square">
            <a:spAutoFit/>
          </a:bodyPr>
          <a:lstStyle/>
          <a:p>
            <a:pPr algn="ctr"/>
            <a:r>
              <a:rPr lang="es-ES" dirty="0"/>
              <a:t>El chifa Ton </a:t>
            </a:r>
            <a:r>
              <a:rPr lang="es-ES" dirty="0" err="1"/>
              <a:t>Kin</a:t>
            </a:r>
            <a:r>
              <a:rPr lang="es-ES" dirty="0"/>
              <a:t> </a:t>
            </a:r>
            <a:r>
              <a:rPr lang="es-ES" dirty="0" err="1"/>
              <a:t>Sen</a:t>
            </a:r>
            <a:r>
              <a:rPr lang="es-ES" dirty="0"/>
              <a:t> en Lima, 1922.</a:t>
            </a:r>
          </a:p>
        </p:txBody>
      </p:sp>
    </p:spTree>
    <p:extLst>
      <p:ext uri="{BB962C8B-B14F-4D97-AF65-F5344CB8AC3E}">
        <p14:creationId xmlns:p14="http://schemas.microsoft.com/office/powerpoint/2010/main" val="356162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alpha val="85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77670"/>
            <a:ext cx="6505385" cy="5688000"/>
          </a:xfrm>
          <a:prstGeom prst="rect">
            <a:avLst/>
          </a:prstGeom>
        </p:spPr>
      </p:pic>
      <p:sp>
        <p:nvSpPr>
          <p:cNvPr id="3" name="Rectángulo 2"/>
          <p:cNvSpPr/>
          <p:nvPr/>
        </p:nvSpPr>
        <p:spPr>
          <a:xfrm>
            <a:off x="844418" y="6185290"/>
            <a:ext cx="3031599" cy="369332"/>
          </a:xfrm>
          <a:prstGeom prst="rect">
            <a:avLst/>
          </a:prstGeom>
        </p:spPr>
        <p:txBody>
          <a:bodyPr wrap="none">
            <a:spAutoFit/>
          </a:bodyPr>
          <a:lstStyle/>
          <a:p>
            <a:r>
              <a:rPr lang="es-ES" dirty="0">
                <a:solidFill>
                  <a:srgbClr val="FFFF00"/>
                </a:solidFill>
                <a:latin typeface="+mj-lt"/>
              </a:rPr>
              <a:t>Calle Capón, Lima, hacia 1940.</a:t>
            </a:r>
            <a:endParaRPr lang="es-ES" sz="1600" dirty="0">
              <a:solidFill>
                <a:srgbClr val="FFFF00"/>
              </a:solidFill>
              <a:latin typeface="+mj-lt"/>
            </a:endParaRPr>
          </a:p>
        </p:txBody>
      </p:sp>
      <p:pic>
        <p:nvPicPr>
          <p:cNvPr id="5" name="Imagen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60799" y="689851"/>
            <a:ext cx="5635666" cy="4752000"/>
          </a:xfrm>
          <a:prstGeom prst="rect">
            <a:avLst/>
          </a:prstGeom>
        </p:spPr>
      </p:pic>
      <p:sp>
        <p:nvSpPr>
          <p:cNvPr id="6" name="Rectángulo 5"/>
          <p:cNvSpPr/>
          <p:nvPr/>
        </p:nvSpPr>
        <p:spPr>
          <a:xfrm>
            <a:off x="7000448" y="5475143"/>
            <a:ext cx="4762927" cy="646331"/>
          </a:xfrm>
          <a:prstGeom prst="rect">
            <a:avLst/>
          </a:prstGeom>
        </p:spPr>
        <p:txBody>
          <a:bodyPr wrap="square">
            <a:spAutoFit/>
          </a:bodyPr>
          <a:lstStyle/>
          <a:p>
            <a:r>
              <a:rPr lang="es-ES" dirty="0">
                <a:solidFill>
                  <a:srgbClr val="FFFF00"/>
                </a:solidFill>
                <a:latin typeface="+mj-lt"/>
              </a:rPr>
              <a:t>Publicidad de herbolarios chinos en Lima (1909).</a:t>
            </a:r>
          </a:p>
          <a:p>
            <a:r>
              <a:rPr lang="es-ES" dirty="0">
                <a:solidFill>
                  <a:srgbClr val="FFFF00"/>
                </a:solidFill>
                <a:latin typeface="+mj-lt"/>
              </a:rPr>
              <a:t>Fuente: </a:t>
            </a:r>
            <a:r>
              <a:rPr lang="es-ES" i="1" dirty="0">
                <a:solidFill>
                  <a:srgbClr val="FFFF00"/>
                </a:solidFill>
                <a:latin typeface="+mj-lt"/>
              </a:rPr>
              <a:t>El Almanaque de El Comercio </a:t>
            </a:r>
            <a:r>
              <a:rPr lang="es-ES" dirty="0">
                <a:solidFill>
                  <a:srgbClr val="FFFF00"/>
                </a:solidFill>
                <a:latin typeface="+mj-lt"/>
              </a:rPr>
              <a:t>8 (1909).</a:t>
            </a:r>
          </a:p>
        </p:txBody>
      </p:sp>
    </p:spTree>
    <p:extLst>
      <p:ext uri="{BB962C8B-B14F-4D97-AF65-F5344CB8AC3E}">
        <p14:creationId xmlns:p14="http://schemas.microsoft.com/office/powerpoint/2010/main" val="321827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280145" y="514066"/>
            <a:ext cx="9631710" cy="5340824"/>
          </a:xfrm>
          <a:prstGeom prst="rect">
            <a:avLst/>
          </a:prstGeom>
        </p:spPr>
      </p:pic>
      <p:sp>
        <p:nvSpPr>
          <p:cNvPr id="3" name="Rectángulo 2"/>
          <p:cNvSpPr/>
          <p:nvPr/>
        </p:nvSpPr>
        <p:spPr>
          <a:xfrm>
            <a:off x="2297900" y="6028477"/>
            <a:ext cx="7596199" cy="400110"/>
          </a:xfrm>
          <a:prstGeom prst="rect">
            <a:avLst/>
          </a:prstGeom>
        </p:spPr>
        <p:txBody>
          <a:bodyPr wrap="square">
            <a:spAutoFit/>
          </a:bodyPr>
          <a:lstStyle/>
          <a:p>
            <a:pPr algn="ctr"/>
            <a:r>
              <a:rPr lang="es-ES" sz="2000" dirty="0">
                <a:latin typeface="+mj-lt"/>
              </a:rPr>
              <a:t>Tarjeta publicitaria de los comercios del Barrio Chino de Lima (1970).</a:t>
            </a:r>
          </a:p>
        </p:txBody>
      </p:sp>
    </p:spTree>
    <p:extLst>
      <p:ext uri="{BB962C8B-B14F-4D97-AF65-F5344CB8AC3E}">
        <p14:creationId xmlns:p14="http://schemas.microsoft.com/office/powerpoint/2010/main" val="160340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931935" y="236212"/>
            <a:ext cx="10328129" cy="2215991"/>
          </a:xfrm>
          <a:prstGeom prst="rect">
            <a:avLst/>
          </a:prstGeom>
        </p:spPr>
        <p:txBody>
          <a:bodyPr wrap="square">
            <a:spAutoFit/>
          </a:bodyPr>
          <a:lstStyle/>
          <a:p>
            <a:r>
              <a:rPr lang="es-ES" sz="2300" b="1" dirty="0">
                <a:latin typeface="Trebuchet MS" panose="020B0603020202020204" pitchFamily="34" charset="0"/>
              </a:rPr>
              <a:t>La identidad culinaria china versus las reacciones </a:t>
            </a:r>
            <a:r>
              <a:rPr lang="es-ES" sz="2300" b="1" dirty="0" err="1">
                <a:latin typeface="Trebuchet MS" panose="020B0603020202020204" pitchFamily="34" charset="0"/>
              </a:rPr>
              <a:t>sinófobas</a:t>
            </a:r>
            <a:endParaRPr lang="es-ES" sz="2300" b="1" dirty="0">
              <a:latin typeface="Trebuchet MS" panose="020B0603020202020204" pitchFamily="34" charset="0"/>
            </a:endParaRPr>
          </a:p>
          <a:p>
            <a:r>
              <a:rPr lang="es-ES" sz="2300" dirty="0">
                <a:latin typeface="Trebuchet MS" panose="020B0603020202020204" pitchFamily="34" charset="0"/>
              </a:rPr>
              <a:t>Los dueños de las haciendas permitieron a los chinos mantener sus hábitos culinarios, una expresión de resistencia para mantener su identidad cultural.</a:t>
            </a:r>
          </a:p>
          <a:p>
            <a:r>
              <a:rPr lang="es-ES" sz="2300" dirty="0">
                <a:latin typeface="Trebuchet MS" panose="020B0603020202020204" pitchFamily="34" charset="0"/>
              </a:rPr>
              <a:t>Punto de partida de la mixtura característica de la gastronomía peruana contemporánea; una fusión de especias y elementos locales, chinos e incluso africanos.</a:t>
            </a:r>
          </a:p>
        </p:txBody>
      </p:sp>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16641" y="2180059"/>
            <a:ext cx="7558717" cy="4248000"/>
          </a:xfrm>
          <a:prstGeom prst="rect">
            <a:avLst/>
          </a:prstGeom>
        </p:spPr>
      </p:pic>
      <p:sp>
        <p:nvSpPr>
          <p:cNvPr id="6" name="Rectángulo 5"/>
          <p:cNvSpPr/>
          <p:nvPr/>
        </p:nvSpPr>
        <p:spPr>
          <a:xfrm>
            <a:off x="1362000" y="6379420"/>
            <a:ext cx="9468000" cy="369332"/>
          </a:xfrm>
          <a:prstGeom prst="rect">
            <a:avLst/>
          </a:prstGeom>
        </p:spPr>
        <p:txBody>
          <a:bodyPr wrap="none">
            <a:spAutoFit/>
          </a:bodyPr>
          <a:lstStyle/>
          <a:p>
            <a:pPr algn="ctr"/>
            <a:r>
              <a:rPr lang="es-ES" dirty="0"/>
              <a:t>Trabajadores culíes en Cerro Pasco, Departamento de Junín, procedentes de Macao y Cantón (1876).</a:t>
            </a:r>
          </a:p>
        </p:txBody>
      </p:sp>
    </p:spTree>
    <p:extLst>
      <p:ext uri="{BB962C8B-B14F-4D97-AF65-F5344CB8AC3E}">
        <p14:creationId xmlns:p14="http://schemas.microsoft.com/office/powerpoint/2010/main" val="104904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58416" y="428178"/>
            <a:ext cx="10468947" cy="1508105"/>
          </a:xfrm>
          <a:prstGeom prst="rect">
            <a:avLst/>
          </a:prstGeom>
        </p:spPr>
        <p:txBody>
          <a:bodyPr wrap="square">
            <a:spAutoFit/>
          </a:bodyPr>
          <a:lstStyle/>
          <a:p>
            <a:r>
              <a:rPr lang="es-ES" sz="2300" dirty="0">
                <a:latin typeface="Trebuchet MS" panose="020B0603020202020204" pitchFamily="34" charset="0"/>
              </a:rPr>
              <a:t>En Lima se inauguró en 1854 un nuevo mercado municipal alrededor de la calle Capón, que albergó a muchos comerciantes chinos y se convirtió en su característico centro de operaciones aun antes de que se le llamara Barrio Chino.</a:t>
            </a:r>
          </a:p>
        </p:txBody>
      </p:sp>
      <p:sp>
        <p:nvSpPr>
          <p:cNvPr id="4" name="Rectángulo 3"/>
          <p:cNvSpPr/>
          <p:nvPr/>
        </p:nvSpPr>
        <p:spPr>
          <a:xfrm>
            <a:off x="1514902" y="5254799"/>
            <a:ext cx="3476197" cy="369332"/>
          </a:xfrm>
          <a:prstGeom prst="rect">
            <a:avLst/>
          </a:prstGeom>
        </p:spPr>
        <p:txBody>
          <a:bodyPr wrap="square">
            <a:spAutoFit/>
          </a:bodyPr>
          <a:lstStyle/>
          <a:p>
            <a:pPr algn="ctr"/>
            <a:r>
              <a:rPr lang="es-ES" dirty="0"/>
              <a:t>Imágenes del Barrio Chino de Lima.</a:t>
            </a:r>
          </a:p>
        </p:txBody>
      </p:sp>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986" y="2030534"/>
            <a:ext cx="5313750" cy="2988000"/>
          </a:xfrm>
          <a:prstGeom prst="rect">
            <a:avLst/>
          </a:prstGeom>
        </p:spPr>
      </p:pic>
      <p:pic>
        <p:nvPicPr>
          <p:cNvPr id="3"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04930" y="2006221"/>
            <a:ext cx="5760001" cy="4320000"/>
          </a:xfrm>
          <a:prstGeom prst="rect">
            <a:avLst/>
          </a:prstGeom>
        </p:spPr>
      </p:pic>
    </p:spTree>
    <p:extLst>
      <p:ext uri="{BB962C8B-B14F-4D97-AF65-F5344CB8AC3E}">
        <p14:creationId xmlns:p14="http://schemas.microsoft.com/office/powerpoint/2010/main" val="53437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010180" y="809823"/>
            <a:ext cx="5431563" cy="4339650"/>
          </a:xfrm>
          <a:prstGeom prst="rect">
            <a:avLst/>
          </a:prstGeom>
        </p:spPr>
        <p:txBody>
          <a:bodyPr wrap="square">
            <a:spAutoFit/>
          </a:bodyPr>
          <a:lstStyle/>
          <a:p>
            <a:r>
              <a:rPr lang="es-ES" sz="2300" b="1" dirty="0">
                <a:latin typeface="Trebuchet MS" panose="020B0603020202020204" pitchFamily="34" charset="0"/>
              </a:rPr>
              <a:t>Las corrientes </a:t>
            </a:r>
            <a:r>
              <a:rPr lang="es-ES" sz="2300" b="1" dirty="0" err="1">
                <a:latin typeface="Trebuchet MS" panose="020B0603020202020204" pitchFamily="34" charset="0"/>
              </a:rPr>
              <a:t>sinófobas</a:t>
            </a:r>
            <a:endParaRPr lang="es-ES" sz="2300" b="1" dirty="0">
              <a:latin typeface="Trebuchet MS" panose="020B0603020202020204" pitchFamily="34" charset="0"/>
            </a:endParaRPr>
          </a:p>
          <a:p>
            <a:r>
              <a:rPr lang="es-ES" sz="2300" dirty="0">
                <a:latin typeface="Trebuchet MS" panose="020B0603020202020204" pitchFamily="34" charset="0"/>
              </a:rPr>
              <a:t>Bajo el argumento de la incapacidad de asimilación cultural por parte de los inmigrantes chinos, comenzaron las reacciones peruanas xenófobas que hablaban de la </a:t>
            </a:r>
            <a:r>
              <a:rPr lang="es-ES" sz="2300" dirty="0">
                <a:solidFill>
                  <a:srgbClr val="C00000"/>
                </a:solidFill>
                <a:latin typeface="Trebuchet MS" panose="020B0603020202020204" pitchFamily="34" charset="0"/>
              </a:rPr>
              <a:t>‘amenaza amarilla’</a:t>
            </a:r>
            <a:r>
              <a:rPr lang="es-ES" sz="2300" dirty="0">
                <a:latin typeface="Trebuchet MS" panose="020B0603020202020204" pitchFamily="34" charset="0"/>
              </a:rPr>
              <a:t>.</a:t>
            </a:r>
          </a:p>
          <a:p>
            <a:r>
              <a:rPr lang="es-ES" sz="2300" dirty="0">
                <a:latin typeface="Trebuchet MS" panose="020B0603020202020204" pitchFamily="34" charset="0"/>
              </a:rPr>
              <a:t>Esta exclusión de los chinos se convirtió no sólo en un sentimiento popular sino incluso en la política pública dominante por unos sesenta años desde la segunda mitad del siglo XIX y el comienzo del XX tanto en Perú como en otros países.</a:t>
            </a:r>
          </a:p>
        </p:txBody>
      </p:sp>
      <p:sp>
        <p:nvSpPr>
          <p:cNvPr id="4" name="Rectángulo 3"/>
          <p:cNvSpPr/>
          <p:nvPr/>
        </p:nvSpPr>
        <p:spPr>
          <a:xfrm>
            <a:off x="1323832" y="5859896"/>
            <a:ext cx="5577385" cy="646331"/>
          </a:xfrm>
          <a:prstGeom prst="rect">
            <a:avLst/>
          </a:prstGeom>
        </p:spPr>
        <p:txBody>
          <a:bodyPr wrap="square">
            <a:spAutoFit/>
          </a:bodyPr>
          <a:lstStyle/>
          <a:p>
            <a:pPr algn="ctr"/>
            <a:r>
              <a:rPr lang="es-ES" dirty="0"/>
              <a:t>Intervención del callejón </a:t>
            </a:r>
            <a:r>
              <a:rPr lang="es-ES" dirty="0" err="1"/>
              <a:t>Otaiza</a:t>
            </a:r>
            <a:r>
              <a:rPr lang="es-ES" dirty="0"/>
              <a:t> en mayo de 1909 según la revista </a:t>
            </a:r>
            <a:r>
              <a:rPr lang="es-ES" i="1" dirty="0"/>
              <a:t>Variedades</a:t>
            </a:r>
            <a:r>
              <a:rPr lang="es-ES" dirty="0"/>
              <a:t>. Fuente: </a:t>
            </a:r>
            <a:r>
              <a:rPr lang="es-ES" i="1" dirty="0"/>
              <a:t>Variedades</a:t>
            </a:r>
            <a:r>
              <a:rPr lang="es-ES" dirty="0"/>
              <a:t> 8.207 (1912).</a:t>
            </a:r>
          </a:p>
        </p:txBody>
      </p:sp>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57421" y="0"/>
            <a:ext cx="5034579" cy="6858000"/>
          </a:xfrm>
          <a:prstGeom prst="rect">
            <a:avLst/>
          </a:prstGeom>
        </p:spPr>
      </p:pic>
    </p:spTree>
    <p:extLst>
      <p:ext uri="{BB962C8B-B14F-4D97-AF65-F5344CB8AC3E}">
        <p14:creationId xmlns:p14="http://schemas.microsoft.com/office/powerpoint/2010/main" val="153273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47875" y="301388"/>
            <a:ext cx="8096250" cy="5772150"/>
          </a:xfrm>
          <a:prstGeom prst="rect">
            <a:avLst/>
          </a:prstGeom>
        </p:spPr>
      </p:pic>
      <p:sp>
        <p:nvSpPr>
          <p:cNvPr id="3" name="Rectángulo 2"/>
          <p:cNvSpPr/>
          <p:nvPr/>
        </p:nvSpPr>
        <p:spPr>
          <a:xfrm>
            <a:off x="1547812" y="6159553"/>
            <a:ext cx="9096375" cy="369332"/>
          </a:xfrm>
          <a:prstGeom prst="rect">
            <a:avLst/>
          </a:prstGeom>
        </p:spPr>
        <p:txBody>
          <a:bodyPr wrap="square">
            <a:spAutoFit/>
          </a:bodyPr>
          <a:lstStyle/>
          <a:p>
            <a:r>
              <a:rPr lang="es-ES" dirty="0"/>
              <a:t>Afiche de propaganda ‘La peste amarilla’ </a:t>
            </a:r>
            <a:r>
              <a:rPr lang="en-US" dirty="0"/>
              <a:t>(</a:t>
            </a:r>
            <a:r>
              <a:rPr lang="en-US" dirty="0" err="1"/>
              <a:t>periódico</a:t>
            </a:r>
            <a:r>
              <a:rPr lang="en-US" dirty="0"/>
              <a:t> </a:t>
            </a:r>
            <a:r>
              <a:rPr lang="en-US" dirty="0" err="1"/>
              <a:t>satírico</a:t>
            </a:r>
            <a:r>
              <a:rPr lang="en-US" dirty="0"/>
              <a:t> </a:t>
            </a:r>
            <a:r>
              <a:rPr lang="en-US" i="1" dirty="0"/>
              <a:t>Fray K-</a:t>
            </a:r>
            <a:r>
              <a:rPr lang="en-US" i="1" dirty="0" err="1"/>
              <a:t>Bezón</a:t>
            </a:r>
            <a:r>
              <a:rPr lang="en-US" dirty="0"/>
              <a:t>, n. 91, p. 5, </a:t>
            </a:r>
            <a:r>
              <a:rPr lang="en-US" dirty="0" err="1"/>
              <a:t>oct.</a:t>
            </a:r>
            <a:r>
              <a:rPr lang="en-US" dirty="0"/>
              <a:t> 1908).</a:t>
            </a:r>
            <a:endParaRPr lang="es-ES" dirty="0"/>
          </a:p>
        </p:txBody>
      </p:sp>
    </p:spTree>
    <p:extLst>
      <p:ext uri="{BB962C8B-B14F-4D97-AF65-F5344CB8AC3E}">
        <p14:creationId xmlns:p14="http://schemas.microsoft.com/office/powerpoint/2010/main" val="53571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54793" y="243512"/>
            <a:ext cx="5541207" cy="6370975"/>
          </a:xfrm>
          <a:prstGeom prst="rect">
            <a:avLst/>
          </a:prstGeom>
        </p:spPr>
        <p:txBody>
          <a:bodyPr wrap="square">
            <a:spAutoFit/>
          </a:bodyPr>
          <a:lstStyle/>
          <a:p>
            <a:r>
              <a:rPr lang="es-ES" sz="2400" dirty="0">
                <a:latin typeface="Trebuchet MS" panose="020B0603020202020204" pitchFamily="34" charset="0"/>
              </a:rPr>
              <a:t>“De allí que la sangre china, no renovada en tantos siglos, sea una sangre impura, enferma. El chino lleva en sus venas los gérmenes de repugnantes enfermedades que prueban lo que digo: esas enfermedades son la tisis, la lepra y la elefantiasis, enfermedades que, como es sabido, son hijas de los vicios de sangre y de la debilidad y de la degeneración de las razas. El organismo moral del chino no puede ser superior; y en efecto, ni la inteligencia, ni el carácter de esta raza revelan un vigor mayor” (Clemente Palma, 1897, escritor peruano).</a:t>
            </a:r>
          </a:p>
        </p:txBody>
      </p:sp>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93044" y="1495994"/>
            <a:ext cx="5419763" cy="4068000"/>
          </a:xfrm>
          <a:prstGeom prst="rect">
            <a:avLst/>
          </a:prstGeom>
        </p:spPr>
      </p:pic>
    </p:spTree>
    <p:extLst>
      <p:ext uri="{BB962C8B-B14F-4D97-AF65-F5344CB8AC3E}">
        <p14:creationId xmlns:p14="http://schemas.microsoft.com/office/powerpoint/2010/main" val="339560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763070" y="612016"/>
            <a:ext cx="4124130" cy="5401479"/>
          </a:xfrm>
          <a:prstGeom prst="rect">
            <a:avLst/>
          </a:prstGeom>
        </p:spPr>
        <p:txBody>
          <a:bodyPr wrap="square">
            <a:spAutoFit/>
          </a:bodyPr>
          <a:lstStyle/>
          <a:p>
            <a:r>
              <a:rPr lang="es-ES" sz="2300" dirty="0">
                <a:latin typeface="Trebuchet MS" panose="020B0603020202020204" pitchFamily="34" charset="0"/>
              </a:rPr>
              <a:t>La República Popular China es el país más poblado del mundo: 1,4 billones de habitantes.</a:t>
            </a:r>
          </a:p>
          <a:p>
            <a:r>
              <a:rPr lang="es-ES" sz="2300" dirty="0">
                <a:latin typeface="Trebuchet MS" panose="020B0603020202020204" pitchFamily="34" charset="0"/>
              </a:rPr>
              <a:t>Chinos de ultramar: 39,8 millones (comunidades chinas a lo largo del mundo, sin considerar su nacionalidad).</a:t>
            </a:r>
          </a:p>
          <a:p>
            <a:r>
              <a:rPr lang="es-ES" sz="2300" dirty="0">
                <a:latin typeface="Trebuchet MS" panose="020B0603020202020204" pitchFamily="34" charset="0"/>
              </a:rPr>
              <a:t>Comunidad china en Lima (Perú): una de las más grandes fuera de Asia.</a:t>
            </a:r>
          </a:p>
          <a:p>
            <a:r>
              <a:rPr lang="es-ES" sz="2300" dirty="0">
                <a:latin typeface="Trebuchet MS" panose="020B0603020202020204" pitchFamily="34" charset="0"/>
              </a:rPr>
              <a:t>A la persona con ascendencia china en el Perú se le llama </a:t>
            </a:r>
            <a:r>
              <a:rPr lang="es-ES" sz="2300" dirty="0">
                <a:solidFill>
                  <a:srgbClr val="C00000"/>
                </a:solidFill>
                <a:latin typeface="Trebuchet MS" panose="020B0603020202020204" pitchFamily="34" charset="0"/>
              </a:rPr>
              <a:t>tusán</a:t>
            </a:r>
            <a:r>
              <a:rPr lang="es-ES" sz="2300" dirty="0">
                <a:latin typeface="Trebuchet MS" panose="020B0603020202020204" pitchFamily="34" charset="0"/>
              </a:rPr>
              <a:t> (</a:t>
            </a:r>
            <a:r>
              <a:rPr lang="es-ES" sz="2300" dirty="0" err="1">
                <a:latin typeface="Trebuchet MS" panose="020B0603020202020204" pitchFamily="34" charset="0"/>
              </a:rPr>
              <a:t>出生</a:t>
            </a:r>
            <a:r>
              <a:rPr lang="es-ES" sz="2300" dirty="0">
                <a:latin typeface="Trebuchet MS" panose="020B0603020202020204" pitchFamily="34" charset="0"/>
              </a:rPr>
              <a:t>, </a:t>
            </a:r>
            <a:r>
              <a:rPr lang="es-ES" sz="2300" dirty="0" err="1">
                <a:solidFill>
                  <a:srgbClr val="C00000"/>
                </a:solidFill>
                <a:latin typeface="Trebuchet MS" panose="020B0603020202020204" pitchFamily="34" charset="0"/>
              </a:rPr>
              <a:t>tusheng</a:t>
            </a:r>
            <a:r>
              <a:rPr lang="es-ES" sz="2300" dirty="0">
                <a:solidFill>
                  <a:srgbClr val="C00000"/>
                </a:solidFill>
                <a:latin typeface="Trebuchet MS" panose="020B0603020202020204" pitchFamily="34" charset="0"/>
              </a:rPr>
              <a:t> </a:t>
            </a:r>
            <a:r>
              <a:rPr lang="es-ES" sz="2300" dirty="0">
                <a:latin typeface="Trebuchet MS" panose="020B0603020202020204" pitchFamily="34" charset="0"/>
              </a:rPr>
              <a:t>en mandarín).</a:t>
            </a:r>
          </a:p>
        </p:txBody>
      </p:sp>
      <p:sp>
        <p:nvSpPr>
          <p:cNvPr id="5" name="Rectángulo 4"/>
          <p:cNvSpPr/>
          <p:nvPr/>
        </p:nvSpPr>
        <p:spPr>
          <a:xfrm>
            <a:off x="238694" y="5803437"/>
            <a:ext cx="11174213" cy="615553"/>
          </a:xfrm>
          <a:prstGeom prst="rect">
            <a:avLst/>
          </a:prstGeom>
        </p:spPr>
        <p:txBody>
          <a:bodyPr wrap="none">
            <a:spAutoFit/>
          </a:bodyPr>
          <a:lstStyle/>
          <a:p>
            <a:r>
              <a:rPr lang="es-ES" dirty="0"/>
              <a:t>China en el siglo XIX.</a:t>
            </a:r>
          </a:p>
          <a:p>
            <a:r>
              <a:rPr lang="es-ES" sz="1600" dirty="0"/>
              <a:t>1) Imperio ruso y líneas de su expansión; 2) Imperio británico y líneas de su expansión;  3) Imperio japonés y líneas de su expansión</a:t>
            </a:r>
            <a:r>
              <a:rPr lang="pt-BR" sz="1600" dirty="0"/>
              <a:t>.</a:t>
            </a:r>
            <a:endParaRPr lang="es-ES" sz="1600" dirty="0"/>
          </a:p>
        </p:txBody>
      </p:sp>
      <p:pic>
        <p:nvPicPr>
          <p:cNvPr id="4" name="Imagen 3"/>
          <p:cNvPicPr>
            <a:picLocks noChangeAspect="1"/>
          </p:cNvPicPr>
          <p:nvPr/>
        </p:nvPicPr>
        <p:blipFill>
          <a:blip r:embed="rId2"/>
          <a:stretch>
            <a:fillRect/>
          </a:stretch>
        </p:blipFill>
        <p:spPr>
          <a:xfrm>
            <a:off x="281768" y="629361"/>
            <a:ext cx="7162800" cy="5181600"/>
          </a:xfrm>
          <a:prstGeom prst="rect">
            <a:avLst/>
          </a:prstGeom>
        </p:spPr>
      </p:pic>
    </p:spTree>
    <p:extLst>
      <p:ext uri="{BB962C8B-B14F-4D97-AF65-F5344CB8AC3E}">
        <p14:creationId xmlns:p14="http://schemas.microsoft.com/office/powerpoint/2010/main" val="278043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down)">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wipe(down)">
                                      <p:cBhvr>
                                        <p:cTn id="3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47875" y="122830"/>
            <a:ext cx="8096250" cy="6076950"/>
          </a:xfrm>
          <a:prstGeom prst="rect">
            <a:avLst/>
          </a:prstGeom>
        </p:spPr>
      </p:pic>
      <p:sp>
        <p:nvSpPr>
          <p:cNvPr id="3" name="Rectángulo 2"/>
          <p:cNvSpPr/>
          <p:nvPr/>
        </p:nvSpPr>
        <p:spPr>
          <a:xfrm>
            <a:off x="2394116" y="6263412"/>
            <a:ext cx="7403768" cy="369332"/>
          </a:xfrm>
          <a:prstGeom prst="rect">
            <a:avLst/>
          </a:prstGeom>
        </p:spPr>
        <p:txBody>
          <a:bodyPr wrap="square">
            <a:spAutoFit/>
          </a:bodyPr>
          <a:lstStyle/>
          <a:p>
            <a:pPr algn="ctr"/>
            <a:r>
              <a:rPr lang="es-ES" dirty="0"/>
              <a:t>Fonda china reproducida por el periódico satírico </a:t>
            </a:r>
            <a:r>
              <a:rPr lang="es-ES" i="1" dirty="0"/>
              <a:t>Fray K-</a:t>
            </a:r>
            <a:r>
              <a:rPr lang="es-ES" i="1" dirty="0" err="1"/>
              <a:t>Bezón</a:t>
            </a:r>
            <a:r>
              <a:rPr lang="es-ES" i="1" dirty="0"/>
              <a:t> no. </a:t>
            </a:r>
            <a:r>
              <a:rPr lang="es-ES" dirty="0"/>
              <a:t>23 (1907).</a:t>
            </a:r>
          </a:p>
        </p:txBody>
      </p:sp>
    </p:spTree>
    <p:extLst>
      <p:ext uri="{BB962C8B-B14F-4D97-AF65-F5344CB8AC3E}">
        <p14:creationId xmlns:p14="http://schemas.microsoft.com/office/powerpoint/2010/main" val="159770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851176" y="516826"/>
            <a:ext cx="4913422" cy="6109365"/>
          </a:xfrm>
          <a:prstGeom prst="rect">
            <a:avLst/>
          </a:prstGeom>
        </p:spPr>
        <p:txBody>
          <a:bodyPr wrap="square">
            <a:spAutoFit/>
          </a:bodyPr>
          <a:lstStyle/>
          <a:p>
            <a:r>
              <a:rPr lang="es-ES" sz="2300" dirty="0">
                <a:latin typeface="Trebuchet MS" panose="020B0603020202020204" pitchFamily="34" charset="0"/>
              </a:rPr>
              <a:t>Creciente influencia de las corrientes </a:t>
            </a:r>
            <a:r>
              <a:rPr lang="es-ES" sz="2300" dirty="0" err="1">
                <a:latin typeface="Trebuchet MS" panose="020B0603020202020204" pitchFamily="34" charset="0"/>
              </a:rPr>
              <a:t>antiasiáticas</a:t>
            </a:r>
            <a:r>
              <a:rPr lang="es-ES" sz="2300" dirty="0">
                <a:latin typeface="Trebuchet MS" panose="020B0603020202020204" pitchFamily="34" charset="0"/>
              </a:rPr>
              <a:t> en la década de 1930.</a:t>
            </a:r>
          </a:p>
          <a:p>
            <a:r>
              <a:rPr lang="es-ES" sz="2300" dirty="0">
                <a:latin typeface="Trebuchet MS" panose="020B0603020202020204" pitchFamily="34" charset="0"/>
              </a:rPr>
              <a:t>Prohibición de la libre inmigración y relación conflictiva entre peruanos y chinos.</a:t>
            </a:r>
          </a:p>
          <a:p>
            <a:r>
              <a:rPr lang="es-ES" sz="2300" dirty="0">
                <a:latin typeface="Trebuchet MS" panose="020B0603020202020204" pitchFamily="34" charset="0"/>
              </a:rPr>
              <a:t>Auge del nacionalismo en tiempos de crisis política y económica.</a:t>
            </a:r>
          </a:p>
          <a:p>
            <a:r>
              <a:rPr lang="es-ES" sz="2300" dirty="0">
                <a:latin typeface="Trebuchet MS" panose="020B0603020202020204" pitchFamily="34" charset="0"/>
              </a:rPr>
              <a:t>Cabeza de turco para la crisis económica y la encontraron: los inmigrantes chinos (japoneses incluidos).</a:t>
            </a:r>
          </a:p>
          <a:p>
            <a:r>
              <a:rPr lang="es-ES" sz="2300" dirty="0">
                <a:latin typeface="Trebuchet MS" panose="020B0603020202020204" pitchFamily="34" charset="0"/>
              </a:rPr>
              <a:t>Los inmigrantes asiáticos robaban el trabajo y el pan de los peruanos!</a:t>
            </a:r>
          </a:p>
          <a:p>
            <a:r>
              <a:rPr lang="es-ES" sz="2300" dirty="0">
                <a:latin typeface="Trebuchet MS" panose="020B0603020202020204" pitchFamily="34" charset="0"/>
              </a:rPr>
              <a:t>Noticia en la prensa de la llegada de 1.050 chinos al país, lo que aumentó el odio hacia los chinos.</a:t>
            </a:r>
          </a:p>
        </p:txBody>
      </p:sp>
      <p:sp>
        <p:nvSpPr>
          <p:cNvPr id="4" name="Rectángulo 3"/>
          <p:cNvSpPr/>
          <p:nvPr/>
        </p:nvSpPr>
        <p:spPr>
          <a:xfrm>
            <a:off x="562065" y="5523022"/>
            <a:ext cx="5724000" cy="646331"/>
          </a:xfrm>
          <a:prstGeom prst="rect">
            <a:avLst/>
          </a:prstGeom>
        </p:spPr>
        <p:txBody>
          <a:bodyPr wrap="square">
            <a:spAutoFit/>
          </a:bodyPr>
          <a:lstStyle/>
          <a:p>
            <a:pPr algn="ctr"/>
            <a:r>
              <a:rPr lang="es-ES" dirty="0"/>
              <a:t>Destrucción del callejón </a:t>
            </a:r>
            <a:r>
              <a:rPr lang="es-ES" dirty="0" err="1"/>
              <a:t>Otaiza</a:t>
            </a:r>
            <a:r>
              <a:rPr lang="es-ES" dirty="0"/>
              <a:t>, </a:t>
            </a:r>
            <a:r>
              <a:rPr lang="en-US" dirty="0"/>
              <a:t>Barrio Chino, Lima, 1909, </a:t>
            </a:r>
            <a:r>
              <a:rPr lang="es-ES" dirty="0"/>
              <a:t>revista </a:t>
            </a:r>
            <a:r>
              <a:rPr lang="es-ES" i="1" dirty="0"/>
              <a:t>Variedades</a:t>
            </a:r>
            <a:r>
              <a:rPr lang="es-ES" dirty="0"/>
              <a:t>, vol. </a:t>
            </a:r>
            <a:r>
              <a:rPr lang="en-US" dirty="0"/>
              <a:t>4 , n. 63, pp. 254-256</a:t>
            </a:r>
            <a:r>
              <a:rPr lang="es-ES" dirty="0"/>
              <a:t>.</a:t>
            </a:r>
          </a:p>
        </p:txBody>
      </p:sp>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9552" y="1090755"/>
            <a:ext cx="6202020" cy="4356000"/>
          </a:xfrm>
          <a:prstGeom prst="rect">
            <a:avLst/>
          </a:prstGeom>
        </p:spPr>
      </p:pic>
    </p:spTree>
    <p:extLst>
      <p:ext uri="{BB962C8B-B14F-4D97-AF65-F5344CB8AC3E}">
        <p14:creationId xmlns:p14="http://schemas.microsoft.com/office/powerpoint/2010/main" val="407600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up)">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randombar(horizontal)">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255150" y="6271781"/>
            <a:ext cx="7929349" cy="369332"/>
          </a:xfrm>
          <a:prstGeom prst="rect">
            <a:avLst/>
          </a:prstGeom>
        </p:spPr>
        <p:txBody>
          <a:bodyPr wrap="square">
            <a:spAutoFit/>
          </a:bodyPr>
          <a:lstStyle/>
          <a:p>
            <a:r>
              <a:rPr lang="es-ES" dirty="0"/>
              <a:t>Tumultos y protestas durante los motines de mayo de 1909 en el centro de Lima.</a:t>
            </a:r>
          </a:p>
        </p:txBody>
      </p:sp>
      <p:sp>
        <p:nvSpPr>
          <p:cNvPr id="7" name="Rectángulo 6"/>
          <p:cNvSpPr/>
          <p:nvPr/>
        </p:nvSpPr>
        <p:spPr>
          <a:xfrm>
            <a:off x="1063848" y="598157"/>
            <a:ext cx="10064303" cy="830997"/>
          </a:xfrm>
          <a:prstGeom prst="rect">
            <a:avLst/>
          </a:prstGeom>
        </p:spPr>
        <p:txBody>
          <a:bodyPr wrap="square">
            <a:spAutoFit/>
          </a:bodyPr>
          <a:lstStyle/>
          <a:p>
            <a:r>
              <a:rPr lang="es-ES" sz="2300" dirty="0">
                <a:latin typeface="Trebuchet MS" panose="020B0603020202020204" pitchFamily="34" charset="0"/>
              </a:rPr>
              <a:t>Motines de mayo de 1909: agresión verbal y física hacia los chinos, abusos, saqueos y destrucción total de sus comercios.</a:t>
            </a:r>
          </a:p>
        </p:txBody>
      </p:sp>
      <p:pic>
        <p:nvPicPr>
          <p:cNvPr id="2" name="Imagen 1"/>
          <p:cNvPicPr>
            <a:picLocks noChangeAspect="1"/>
          </p:cNvPicPr>
          <p:nvPr/>
        </p:nvPicPr>
        <p:blipFill>
          <a:blip r:embed="rId2"/>
          <a:stretch>
            <a:fillRect/>
          </a:stretch>
        </p:blipFill>
        <p:spPr>
          <a:xfrm>
            <a:off x="2506050" y="1503954"/>
            <a:ext cx="7179899" cy="4824000"/>
          </a:xfrm>
          <a:prstGeom prst="rect">
            <a:avLst/>
          </a:prstGeom>
        </p:spPr>
      </p:pic>
    </p:spTree>
    <p:extLst>
      <p:ext uri="{BB962C8B-B14F-4D97-AF65-F5344CB8AC3E}">
        <p14:creationId xmlns:p14="http://schemas.microsoft.com/office/powerpoint/2010/main" val="71366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999167" y="6135469"/>
            <a:ext cx="8193665" cy="646331"/>
          </a:xfrm>
          <a:prstGeom prst="rect">
            <a:avLst/>
          </a:prstGeom>
        </p:spPr>
        <p:txBody>
          <a:bodyPr wrap="square">
            <a:spAutoFit/>
          </a:bodyPr>
          <a:lstStyle/>
          <a:p>
            <a:pPr algn="ctr"/>
            <a:r>
              <a:rPr lang="es-ES" dirty="0"/>
              <a:t>Miembros fundadores y primer Directorio del Centro Asiático Unión “</a:t>
            </a:r>
            <a:r>
              <a:rPr lang="es-ES" dirty="0" err="1"/>
              <a:t>Chongyontón</a:t>
            </a:r>
            <a:r>
              <a:rPr lang="es-ES" dirty="0"/>
              <a:t>”, inaugurado el 21 de abril de 1909 en Tarapacá (Chile) antigua provincia peruana.</a:t>
            </a:r>
          </a:p>
        </p:txBody>
      </p:sp>
      <p:sp>
        <p:nvSpPr>
          <p:cNvPr id="7" name="Rectángulo 6"/>
          <p:cNvSpPr/>
          <p:nvPr/>
        </p:nvSpPr>
        <p:spPr>
          <a:xfrm>
            <a:off x="1201003" y="293683"/>
            <a:ext cx="10332895" cy="1508105"/>
          </a:xfrm>
          <a:prstGeom prst="rect">
            <a:avLst/>
          </a:prstGeom>
        </p:spPr>
        <p:txBody>
          <a:bodyPr wrap="square">
            <a:spAutoFit/>
          </a:bodyPr>
          <a:lstStyle/>
          <a:p>
            <a:r>
              <a:rPr lang="es-ES" sz="2300" dirty="0">
                <a:latin typeface="Trebuchet MS" panose="020B0603020202020204" pitchFamily="34" charset="0"/>
              </a:rPr>
              <a:t>El sentimiento </a:t>
            </a:r>
            <a:r>
              <a:rPr lang="es-ES" sz="2300" dirty="0" err="1">
                <a:latin typeface="Trebuchet MS" panose="020B0603020202020204" pitchFamily="34" charset="0"/>
              </a:rPr>
              <a:t>antiasiático</a:t>
            </a:r>
            <a:r>
              <a:rPr lang="es-ES" sz="2300" dirty="0">
                <a:latin typeface="Trebuchet MS" panose="020B0603020202020204" pitchFamily="34" charset="0"/>
              </a:rPr>
              <a:t> también aumentó durante la Guerra del Pacífico entre Perú, Bolivia y Chile (1879-1894). Muchos chinos respaldaron a los chilenos durante su invasión al Perú y les ayudaron y lucharon en su bando incluso durante la guerra.</a:t>
            </a:r>
          </a:p>
        </p:txBody>
      </p:sp>
      <p:pic>
        <p:nvPicPr>
          <p:cNvPr id="8" name="Imagen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43200" y="1790700"/>
            <a:ext cx="6705600" cy="4429125"/>
          </a:xfrm>
          <a:prstGeom prst="rect">
            <a:avLst/>
          </a:prstGeom>
        </p:spPr>
      </p:pic>
    </p:spTree>
    <p:extLst>
      <p:ext uri="{BB962C8B-B14F-4D97-AF65-F5344CB8AC3E}">
        <p14:creationId xmlns:p14="http://schemas.microsoft.com/office/powerpoint/2010/main" val="196650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80829" y="484161"/>
            <a:ext cx="3539244" cy="5755422"/>
          </a:xfrm>
          <a:prstGeom prst="rect">
            <a:avLst/>
          </a:prstGeom>
        </p:spPr>
        <p:txBody>
          <a:bodyPr wrap="square">
            <a:spAutoFit/>
          </a:bodyPr>
          <a:lstStyle/>
          <a:p>
            <a:r>
              <a:rPr lang="es-ES" sz="2300" dirty="0">
                <a:latin typeface="Trebuchet MS" panose="020B0603020202020204" pitchFamily="34" charset="0"/>
              </a:rPr>
              <a:t>Otro factor que exacerbó la </a:t>
            </a:r>
            <a:r>
              <a:rPr lang="es-ES" sz="2300" dirty="0" err="1">
                <a:latin typeface="Trebuchet MS" panose="020B0603020202020204" pitchFamily="34" charset="0"/>
              </a:rPr>
              <a:t>sinofobia</a:t>
            </a:r>
            <a:r>
              <a:rPr lang="es-ES" sz="2300" dirty="0">
                <a:latin typeface="Trebuchet MS" panose="020B0603020202020204" pitchFamily="34" charset="0"/>
              </a:rPr>
              <a:t> fue la fundación de la Liga </a:t>
            </a:r>
            <a:r>
              <a:rPr lang="es-ES" sz="2300" dirty="0" err="1">
                <a:latin typeface="Trebuchet MS" panose="020B0603020202020204" pitchFamily="34" charset="0"/>
              </a:rPr>
              <a:t>Antiasiática</a:t>
            </a:r>
            <a:r>
              <a:rPr lang="es-ES" sz="2300" dirty="0">
                <a:latin typeface="Trebuchet MS" panose="020B0603020202020204" pitchFamily="34" charset="0"/>
              </a:rPr>
              <a:t> en 1917. Algunos chinos crearon asociaciones con el objetivo de recuperar su identidad y defender sus derechos.</a:t>
            </a:r>
          </a:p>
          <a:p>
            <a:r>
              <a:rPr lang="es-ES" sz="2300" dirty="0">
                <a:latin typeface="Trebuchet MS" panose="020B0603020202020204" pitchFamily="34" charset="0"/>
              </a:rPr>
              <a:t>En 1881 se creó la Sociedad Colonial de Beneficencia China, la cual se instaló en el barrio de los chinos y se convirtió en su símbolo en Lima.</a:t>
            </a:r>
          </a:p>
        </p:txBody>
      </p:sp>
      <p:sp>
        <p:nvSpPr>
          <p:cNvPr id="4" name="Rectángulo 3"/>
          <p:cNvSpPr/>
          <p:nvPr/>
        </p:nvSpPr>
        <p:spPr>
          <a:xfrm>
            <a:off x="5849905" y="5667623"/>
            <a:ext cx="5113175" cy="369332"/>
          </a:xfrm>
          <a:prstGeom prst="rect">
            <a:avLst/>
          </a:prstGeom>
        </p:spPr>
        <p:txBody>
          <a:bodyPr wrap="square">
            <a:spAutoFit/>
          </a:bodyPr>
          <a:lstStyle/>
          <a:p>
            <a:pPr algn="ctr"/>
            <a:r>
              <a:rPr lang="es-ES" dirty="0"/>
              <a:t>Antiguo Mercado Central de Lima, de 1905 a 1964.</a:t>
            </a:r>
          </a:p>
        </p:txBody>
      </p:sp>
      <p:pic>
        <p:nvPicPr>
          <p:cNvPr id="5" name="Imagen 4"/>
          <p:cNvPicPr>
            <a:picLocks noChangeAspect="1"/>
          </p:cNvPicPr>
          <p:nvPr/>
        </p:nvPicPr>
        <p:blipFill>
          <a:blip r:embed="rId2"/>
          <a:stretch>
            <a:fillRect/>
          </a:stretch>
        </p:blipFill>
        <p:spPr>
          <a:xfrm>
            <a:off x="4834424" y="979131"/>
            <a:ext cx="6842122" cy="4680000"/>
          </a:xfrm>
          <a:prstGeom prst="rect">
            <a:avLst/>
          </a:prstGeom>
        </p:spPr>
      </p:pic>
    </p:spTree>
    <p:extLst>
      <p:ext uri="{BB962C8B-B14F-4D97-AF65-F5344CB8AC3E}">
        <p14:creationId xmlns:p14="http://schemas.microsoft.com/office/powerpoint/2010/main" val="242283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3152775" y="5287932"/>
            <a:ext cx="8620125" cy="1323439"/>
          </a:xfrm>
          <a:prstGeom prst="rect">
            <a:avLst/>
          </a:prstGeom>
        </p:spPr>
        <p:txBody>
          <a:bodyPr wrap="square">
            <a:spAutoFit/>
          </a:bodyPr>
          <a:lstStyle/>
          <a:p>
            <a:r>
              <a:rPr lang="es-ES" sz="2000" dirty="0"/>
              <a:t>Hoy día la oferta culinaria china de Lima forma parte de la imagen país y de la diplomacia gastronómica y cultural de Perú.</a:t>
            </a:r>
          </a:p>
          <a:p>
            <a:r>
              <a:rPr lang="es-ES" sz="2000" dirty="0"/>
              <a:t>El término </a:t>
            </a:r>
            <a:r>
              <a:rPr lang="es-ES" sz="2000" dirty="0">
                <a:solidFill>
                  <a:srgbClr val="C00000"/>
                </a:solidFill>
              </a:rPr>
              <a:t>chifa</a:t>
            </a:r>
            <a:r>
              <a:rPr lang="es-ES" sz="2000" dirty="0"/>
              <a:t> proviene del chino cantones ‘</a:t>
            </a:r>
            <a:r>
              <a:rPr lang="es-ES" sz="2000" dirty="0" err="1"/>
              <a:t>chi</a:t>
            </a:r>
            <a:r>
              <a:rPr lang="es-ES" sz="2000" dirty="0"/>
              <a:t> fan’, que significa ‘comer arroz’. El término chifa se refiere a la comida peruana de fusión china.</a:t>
            </a:r>
          </a:p>
        </p:txBody>
      </p:sp>
      <p:sp>
        <p:nvSpPr>
          <p:cNvPr id="6" name="Rectángulo 5"/>
          <p:cNvSpPr/>
          <p:nvPr/>
        </p:nvSpPr>
        <p:spPr>
          <a:xfrm>
            <a:off x="823784" y="474872"/>
            <a:ext cx="10544432" cy="1508105"/>
          </a:xfrm>
          <a:prstGeom prst="rect">
            <a:avLst/>
          </a:prstGeom>
        </p:spPr>
        <p:txBody>
          <a:bodyPr wrap="square">
            <a:spAutoFit/>
          </a:bodyPr>
          <a:lstStyle/>
          <a:p>
            <a:r>
              <a:rPr lang="es-ES" sz="2300" dirty="0">
                <a:latin typeface="Trebuchet MS" panose="020B0603020202020204" pitchFamily="34" charset="0"/>
              </a:rPr>
              <a:t>Paradojalmente, durante el tiempo de las revueltas </a:t>
            </a:r>
            <a:r>
              <a:rPr lang="es-ES" sz="2300" dirty="0" err="1">
                <a:latin typeface="Trebuchet MS" panose="020B0603020202020204" pitchFamily="34" charset="0"/>
              </a:rPr>
              <a:t>antiasiáticas</a:t>
            </a:r>
            <a:r>
              <a:rPr lang="es-ES" sz="2300" dirty="0">
                <a:latin typeface="Trebuchet MS" panose="020B0603020202020204" pitchFamily="34" charset="0"/>
              </a:rPr>
              <a:t> en la ciudad, los peruanos descubrieron la comida china y su popularidad creció considerablemente entre toda la población local. El área obtuvo el nombre de Barrio Chino en 1931 gracias a la revista </a:t>
            </a:r>
            <a:r>
              <a:rPr lang="es-ES" sz="2300" i="1" dirty="0">
                <a:latin typeface="Trebuchet MS" panose="020B0603020202020204" pitchFamily="34" charset="0"/>
              </a:rPr>
              <a:t>Oriental</a:t>
            </a:r>
            <a:r>
              <a:rPr lang="es-ES" sz="2300" dirty="0">
                <a:latin typeface="Trebuchet MS" panose="020B0603020202020204" pitchFamily="34" charset="0"/>
              </a:rPr>
              <a:t>.</a:t>
            </a:r>
          </a:p>
        </p:txBody>
      </p:sp>
      <p:pic>
        <p:nvPicPr>
          <p:cNvPr id="2" name="Imagen 1"/>
          <p:cNvPicPr>
            <a:picLocks noChangeAspect="1"/>
          </p:cNvPicPr>
          <p:nvPr/>
        </p:nvPicPr>
        <p:blipFill>
          <a:blip r:embed="rId2"/>
          <a:stretch>
            <a:fillRect/>
          </a:stretch>
        </p:blipFill>
        <p:spPr>
          <a:xfrm>
            <a:off x="647687" y="2366962"/>
            <a:ext cx="2365331" cy="3600000"/>
          </a:xfrm>
          <a:prstGeom prst="rect">
            <a:avLst/>
          </a:prstGeom>
        </p:spPr>
      </p:pic>
      <p:pic>
        <p:nvPicPr>
          <p:cNvPr id="3"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5075" y="2371725"/>
            <a:ext cx="5296099" cy="2772000"/>
          </a:xfrm>
          <a:prstGeom prst="rect">
            <a:avLst/>
          </a:prstGeom>
        </p:spPr>
      </p:pic>
      <p:pic>
        <p:nvPicPr>
          <p:cNvPr id="4" name="Imagen 3"/>
          <p:cNvPicPr>
            <a:picLocks noChangeAspect="1"/>
          </p:cNvPicPr>
          <p:nvPr/>
        </p:nvPicPr>
        <p:blipFill>
          <a:blip r:embed="rId4"/>
          <a:stretch>
            <a:fillRect/>
          </a:stretch>
        </p:blipFill>
        <p:spPr>
          <a:xfrm>
            <a:off x="8910636" y="2366961"/>
            <a:ext cx="2808000" cy="2808000"/>
          </a:xfrm>
          <a:prstGeom prst="rect">
            <a:avLst/>
          </a:prstGeom>
        </p:spPr>
      </p:pic>
    </p:spTree>
    <p:extLst>
      <p:ext uri="{BB962C8B-B14F-4D97-AF65-F5344CB8AC3E}">
        <p14:creationId xmlns:p14="http://schemas.microsoft.com/office/powerpoint/2010/main" val="156440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down)">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wipe(down)">
                                      <p:cBhvr>
                                        <p:cTn id="3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9543" y="0"/>
            <a:ext cx="6386513" cy="6858000"/>
          </a:xfrm>
          <a:prstGeom prst="rect">
            <a:avLst/>
          </a:prstGeom>
        </p:spPr>
      </p:pic>
      <p:sp>
        <p:nvSpPr>
          <p:cNvPr id="3" name="Rectángulo 2"/>
          <p:cNvSpPr/>
          <p:nvPr/>
        </p:nvSpPr>
        <p:spPr>
          <a:xfrm>
            <a:off x="6849405" y="5663684"/>
            <a:ext cx="4985211" cy="646331"/>
          </a:xfrm>
          <a:prstGeom prst="rect">
            <a:avLst/>
          </a:prstGeom>
        </p:spPr>
        <p:txBody>
          <a:bodyPr wrap="none">
            <a:spAutoFit/>
          </a:bodyPr>
          <a:lstStyle/>
          <a:p>
            <a:r>
              <a:rPr lang="es-ES" sz="3600" i="1" dirty="0"/>
              <a:t>Gracias por su atención</a:t>
            </a:r>
            <a:r>
              <a:rPr lang="es-ES" sz="3600" dirty="0"/>
              <a:t>.</a:t>
            </a:r>
            <a:r>
              <a:rPr lang="es-ES" dirty="0"/>
              <a:t> </a:t>
            </a:r>
          </a:p>
        </p:txBody>
      </p:sp>
      <p:sp>
        <p:nvSpPr>
          <p:cNvPr id="4" name="Rectángulo 3"/>
          <p:cNvSpPr/>
          <p:nvPr/>
        </p:nvSpPr>
        <p:spPr>
          <a:xfrm>
            <a:off x="6619875" y="560338"/>
            <a:ext cx="4762500" cy="3139321"/>
          </a:xfrm>
          <a:prstGeom prst="rect">
            <a:avLst/>
          </a:prstGeom>
        </p:spPr>
        <p:txBody>
          <a:bodyPr wrap="square">
            <a:spAutoFit/>
          </a:bodyPr>
          <a:lstStyle/>
          <a:p>
            <a:r>
              <a:rPr lang="es-ES" sz="2200" b="1" dirty="0">
                <a:latin typeface="Trebuchet MS" panose="020B0603020202020204" pitchFamily="34" charset="0"/>
              </a:rPr>
              <a:t>El Arco chino</a:t>
            </a:r>
          </a:p>
          <a:p>
            <a:r>
              <a:rPr lang="es-ES" sz="2200" dirty="0">
                <a:latin typeface="Trebuchet MS" panose="020B0603020202020204" pitchFamily="34" charset="0"/>
              </a:rPr>
              <a:t>Inaugurado el 12 de noviembre de 1971 en el cruce de las calles Andahuaylas y Ucayali, obsequio de la Colonia China en el Perú por el aniversario 150 de la independencia del país. El arco fue diseñado por los arquitectos </a:t>
            </a:r>
            <a:r>
              <a:rPr lang="es-ES" sz="2200" dirty="0" err="1">
                <a:latin typeface="Trebuchet MS" panose="020B0603020202020204" pitchFamily="34" charset="0"/>
              </a:rPr>
              <a:t>Kuoway</a:t>
            </a:r>
            <a:r>
              <a:rPr lang="es-ES" sz="2200" dirty="0">
                <a:latin typeface="Trebuchet MS" panose="020B0603020202020204" pitchFamily="34" charset="0"/>
              </a:rPr>
              <a:t> Ruiz </a:t>
            </a:r>
            <a:r>
              <a:rPr lang="es-ES" sz="2200" dirty="0" err="1">
                <a:latin typeface="Trebuchet MS" panose="020B0603020202020204" pitchFamily="34" charset="0"/>
              </a:rPr>
              <a:t>Dillon</a:t>
            </a:r>
            <a:r>
              <a:rPr lang="es-ES" sz="2200" dirty="0">
                <a:latin typeface="Trebuchet MS" panose="020B0603020202020204" pitchFamily="34" charset="0"/>
              </a:rPr>
              <a:t> y Carlos </a:t>
            </a:r>
            <a:r>
              <a:rPr lang="es-ES" sz="2200" dirty="0" err="1">
                <a:latin typeface="Trebuchet MS" panose="020B0603020202020204" pitchFamily="34" charset="0"/>
              </a:rPr>
              <a:t>Lock</a:t>
            </a:r>
            <a:r>
              <a:rPr lang="es-ES" sz="2200" dirty="0">
                <a:latin typeface="Trebuchet MS" panose="020B0603020202020204" pitchFamily="34" charset="0"/>
              </a:rPr>
              <a:t> </a:t>
            </a:r>
            <a:r>
              <a:rPr lang="es-ES" sz="2200" dirty="0" err="1">
                <a:latin typeface="Trebuchet MS" panose="020B0603020202020204" pitchFamily="34" charset="0"/>
              </a:rPr>
              <a:t>Sing</a:t>
            </a:r>
            <a:r>
              <a:rPr lang="es-ES" sz="2200" dirty="0">
                <a:latin typeface="Trebuchet MS" panose="020B0603020202020204" pitchFamily="34" charset="0"/>
              </a:rPr>
              <a:t>. </a:t>
            </a:r>
          </a:p>
        </p:txBody>
      </p:sp>
    </p:spTree>
    <p:extLst>
      <p:ext uri="{BB962C8B-B14F-4D97-AF65-F5344CB8AC3E}">
        <p14:creationId xmlns:p14="http://schemas.microsoft.com/office/powerpoint/2010/main" val="285580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iterate type="lt">
                                    <p:tmPct val="25000"/>
                                  </p:iterate>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left)">
                                      <p:cBhvr>
                                        <p:cTn id="2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96081" y="647054"/>
            <a:ext cx="8999838" cy="5770811"/>
          </a:xfrm>
          <a:prstGeom prst="rect">
            <a:avLst/>
          </a:prstGeom>
        </p:spPr>
        <p:txBody>
          <a:bodyPr wrap="square">
            <a:spAutoFit/>
          </a:bodyPr>
          <a:lstStyle/>
          <a:p>
            <a:r>
              <a:rPr lang="es-ES" sz="2400" b="1" dirty="0">
                <a:latin typeface="Trebuchet MS" panose="020B0603020202020204" pitchFamily="34" charset="0"/>
              </a:rPr>
              <a:t>Fases de la migración </a:t>
            </a:r>
            <a:r>
              <a:rPr lang="es-ES" sz="2400" b="1" dirty="0" err="1">
                <a:latin typeface="Trebuchet MS" panose="020B0603020202020204" pitchFamily="34" charset="0"/>
              </a:rPr>
              <a:t>sinoperuana</a:t>
            </a:r>
            <a:endParaRPr lang="es-ES" sz="2400" b="1" dirty="0">
              <a:latin typeface="Trebuchet MS" panose="020B0603020202020204" pitchFamily="34" charset="0"/>
            </a:endParaRPr>
          </a:p>
          <a:p>
            <a:r>
              <a:rPr lang="es-ES" sz="2300" dirty="0">
                <a:latin typeface="Trebuchet MS" panose="020B0603020202020204" pitchFamily="34" charset="0"/>
              </a:rPr>
              <a:t>Primera fase: migración china hacia Perú de cientos de </a:t>
            </a:r>
            <a:r>
              <a:rPr lang="es-ES" sz="2300" dirty="0">
                <a:solidFill>
                  <a:srgbClr val="C00000"/>
                </a:solidFill>
                <a:latin typeface="Trebuchet MS" panose="020B0603020202020204" pitchFamily="34" charset="0"/>
              </a:rPr>
              <a:t>sangleyes </a:t>
            </a:r>
            <a:r>
              <a:rPr lang="es-ES" sz="2300" dirty="0">
                <a:latin typeface="Trebuchet MS" panose="020B0603020202020204" pitchFamily="34" charset="0"/>
              </a:rPr>
              <a:t>a Hispanoamérica entre 1492 y 1792.</a:t>
            </a:r>
          </a:p>
          <a:p>
            <a:r>
              <a:rPr lang="es-ES" sz="2300" dirty="0">
                <a:latin typeface="Trebuchet MS" panose="020B0603020202020204" pitchFamily="34" charset="0"/>
              </a:rPr>
              <a:t>Un </a:t>
            </a:r>
            <a:r>
              <a:rPr lang="es-ES" sz="2300" dirty="0" err="1">
                <a:solidFill>
                  <a:srgbClr val="C00000"/>
                </a:solidFill>
                <a:latin typeface="Trebuchet MS" panose="020B0603020202020204" pitchFamily="34" charset="0"/>
              </a:rPr>
              <a:t>sangleye</a:t>
            </a:r>
            <a:r>
              <a:rPr lang="es-ES" sz="2300" dirty="0">
                <a:solidFill>
                  <a:srgbClr val="C00000"/>
                </a:solidFill>
                <a:latin typeface="Trebuchet MS" panose="020B0603020202020204" pitchFamily="34" charset="0"/>
              </a:rPr>
              <a:t> </a:t>
            </a:r>
            <a:r>
              <a:rPr lang="es-ES" sz="2300" dirty="0">
                <a:latin typeface="Trebuchet MS" panose="020B0603020202020204" pitchFamily="34" charset="0"/>
              </a:rPr>
              <a:t>era un chino que residía en las Filipinas durante los tiempos del colonialismo español.</a:t>
            </a:r>
          </a:p>
          <a:p>
            <a:r>
              <a:rPr lang="es-ES" sz="2300" dirty="0">
                <a:latin typeface="Trebuchet MS" panose="020B0603020202020204" pitchFamily="34" charset="0"/>
              </a:rPr>
              <a:t>Segunda fase: comercio de culíes entre 1849 y 1879, casi </a:t>
            </a:r>
            <a:r>
              <a:rPr lang="es-ES" sz="2300" dirty="0">
                <a:solidFill>
                  <a:srgbClr val="C00000"/>
                </a:solidFill>
                <a:latin typeface="Trebuchet MS" panose="020B0603020202020204" pitchFamily="34" charset="0"/>
              </a:rPr>
              <a:t>100.000 </a:t>
            </a:r>
            <a:r>
              <a:rPr lang="es-ES" sz="2300" dirty="0">
                <a:latin typeface="Trebuchet MS" panose="020B0603020202020204" pitchFamily="34" charset="0"/>
              </a:rPr>
              <a:t>chinos fueron transportados al puerto de El Callao.</a:t>
            </a:r>
          </a:p>
          <a:p>
            <a:r>
              <a:rPr lang="es-ES" sz="2300" dirty="0">
                <a:solidFill>
                  <a:srgbClr val="C00000"/>
                </a:solidFill>
                <a:latin typeface="Trebuchet MS" panose="020B0603020202020204" pitchFamily="34" charset="0"/>
              </a:rPr>
              <a:t>Culíes</a:t>
            </a:r>
            <a:r>
              <a:rPr lang="es-ES" sz="2300" dirty="0">
                <a:latin typeface="Trebuchet MS" panose="020B0603020202020204" pitchFamily="34" charset="0"/>
              </a:rPr>
              <a:t> o </a:t>
            </a:r>
            <a:r>
              <a:rPr lang="es-ES" sz="2300" dirty="0">
                <a:solidFill>
                  <a:srgbClr val="C00000"/>
                </a:solidFill>
                <a:latin typeface="Trebuchet MS" panose="020B0603020202020204" pitchFamily="34" charset="0"/>
              </a:rPr>
              <a:t>coolies</a:t>
            </a:r>
            <a:r>
              <a:rPr lang="es-ES" sz="2300" dirty="0">
                <a:latin typeface="Trebuchet MS" panose="020B0603020202020204" pitchFamily="34" charset="0"/>
              </a:rPr>
              <a:t>: nombre dado a los trabajadores asiáticos durante el siglo XIX y comienzos del XX. Se refiere particularmente a los trabajadores de la parte del sur de China (</a:t>
            </a:r>
            <a:r>
              <a:rPr lang="es-ES" sz="2300" dirty="0">
                <a:solidFill>
                  <a:srgbClr val="C00000"/>
                </a:solidFill>
                <a:latin typeface="Trebuchet MS" panose="020B0603020202020204" pitchFamily="34" charset="0"/>
              </a:rPr>
              <a:t>Cantón</a:t>
            </a:r>
            <a:r>
              <a:rPr lang="es-ES" sz="2300" dirty="0">
                <a:latin typeface="Trebuchet MS" panose="020B0603020202020204" pitchFamily="34" charset="0"/>
              </a:rPr>
              <a:t> y, en menor medida, </a:t>
            </a:r>
            <a:r>
              <a:rPr lang="es-ES" sz="2300" dirty="0" err="1">
                <a:solidFill>
                  <a:srgbClr val="C00000"/>
                </a:solidFill>
                <a:latin typeface="Trebuchet MS" panose="020B0603020202020204" pitchFamily="34" charset="0"/>
              </a:rPr>
              <a:t>Fujián</a:t>
            </a:r>
            <a:r>
              <a:rPr lang="es-ES" sz="2300" dirty="0">
                <a:latin typeface="Trebuchet MS" panose="020B0603020202020204" pitchFamily="34" charset="0"/>
              </a:rPr>
              <a:t>), Indonesia, Filipinas o India.</a:t>
            </a:r>
          </a:p>
          <a:p>
            <a:r>
              <a:rPr lang="es-ES" sz="2300" dirty="0">
                <a:latin typeface="Trebuchet MS" panose="020B0603020202020204" pitchFamily="34" charset="0"/>
              </a:rPr>
              <a:t>Chinos emigrados a América  mediante contratos de viaje y trabajo con tratantes de emigrantes británicos en Asia.</a:t>
            </a:r>
          </a:p>
          <a:p>
            <a:r>
              <a:rPr lang="es-ES" sz="2300" dirty="0">
                <a:latin typeface="Trebuchet MS" panose="020B0603020202020204" pitchFamily="34" charset="0"/>
              </a:rPr>
              <a:t>Trabajo en condiciones precarias no tan diferente a las de los esclavos africanos, quienes eran, en muchos casos, sus predecesores.</a:t>
            </a:r>
          </a:p>
        </p:txBody>
      </p:sp>
    </p:spTree>
    <p:extLst>
      <p:ext uri="{BB962C8B-B14F-4D97-AF65-F5344CB8AC3E}">
        <p14:creationId xmlns:p14="http://schemas.microsoft.com/office/powerpoint/2010/main" val="201632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77546" y="6005125"/>
            <a:ext cx="9036908" cy="369332"/>
          </a:xfrm>
          <a:prstGeom prst="rect">
            <a:avLst/>
          </a:prstGeom>
        </p:spPr>
        <p:txBody>
          <a:bodyPr wrap="square">
            <a:spAutoFit/>
          </a:bodyPr>
          <a:lstStyle/>
          <a:p>
            <a:pPr algn="ctr"/>
            <a:r>
              <a:rPr lang="es-ES" dirty="0"/>
              <a:t>Imperio Español e Imperio Portugués durante la época colonial. Tratado de Tordesillas (1494).</a:t>
            </a:r>
          </a:p>
        </p:txBody>
      </p:sp>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4653" y="489340"/>
            <a:ext cx="10022693" cy="5401524"/>
          </a:xfrm>
          <a:prstGeom prst="rect">
            <a:avLst/>
          </a:prstGeom>
        </p:spPr>
      </p:pic>
    </p:spTree>
    <p:extLst>
      <p:ext uri="{BB962C8B-B14F-4D97-AF65-F5344CB8AC3E}">
        <p14:creationId xmlns:p14="http://schemas.microsoft.com/office/powerpoint/2010/main" val="66869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223846" y="374317"/>
            <a:ext cx="4506233" cy="6186309"/>
          </a:xfrm>
          <a:prstGeom prst="rect">
            <a:avLst/>
          </a:prstGeom>
        </p:spPr>
        <p:txBody>
          <a:bodyPr wrap="square">
            <a:spAutoFit/>
          </a:bodyPr>
          <a:lstStyle/>
          <a:p>
            <a:r>
              <a:rPr lang="es-ES" sz="2200" dirty="0">
                <a:latin typeface="Trebuchet MS" panose="020B0603020202020204" pitchFamily="34" charset="0"/>
              </a:rPr>
              <a:t>Después de la </a:t>
            </a:r>
            <a:r>
              <a:rPr lang="es-ES" sz="2200" dirty="0">
                <a:solidFill>
                  <a:srgbClr val="C00000"/>
                </a:solidFill>
                <a:latin typeface="Trebuchet MS" panose="020B0603020202020204" pitchFamily="34" charset="0"/>
              </a:rPr>
              <a:t>independencia del Perú</a:t>
            </a:r>
            <a:r>
              <a:rPr lang="es-ES" sz="2200" dirty="0">
                <a:latin typeface="Trebuchet MS" panose="020B0603020202020204" pitchFamily="34" charset="0"/>
              </a:rPr>
              <a:t> (1821) se necesitó mano de obra de eslavos africanos para estabilizar la economía.</a:t>
            </a:r>
          </a:p>
          <a:p>
            <a:r>
              <a:rPr lang="es-ES" sz="2200" dirty="0">
                <a:solidFill>
                  <a:srgbClr val="C00000"/>
                </a:solidFill>
                <a:latin typeface="Trebuchet MS" panose="020B0603020202020204" pitchFamily="34" charset="0"/>
              </a:rPr>
              <a:t>Fines de la década de 1840: </a:t>
            </a:r>
            <a:r>
              <a:rPr lang="es-ES" sz="2200" dirty="0">
                <a:latin typeface="Trebuchet MS" panose="020B0603020202020204" pitchFamily="34" charset="0"/>
              </a:rPr>
              <a:t>proceso mundial de abolición de la esclavitud, también en Perú.</a:t>
            </a:r>
          </a:p>
          <a:p>
            <a:r>
              <a:rPr lang="es-ES" sz="2200" dirty="0">
                <a:latin typeface="Trebuchet MS" panose="020B0603020202020204" pitchFamily="34" charset="0"/>
              </a:rPr>
              <a:t>Los hacendados peruanos se quejaban de la falta de trabajadores y el Gobierno decidió importar trabajadores chinos al país en 1849, inspirado por el proceso migratorio de asiáticos de Cuba (desde 1845).</a:t>
            </a:r>
          </a:p>
          <a:p>
            <a:r>
              <a:rPr lang="es-ES" sz="2200" dirty="0">
                <a:solidFill>
                  <a:srgbClr val="C00000"/>
                </a:solidFill>
                <a:latin typeface="Trebuchet MS" panose="020B0603020202020204" pitchFamily="34" charset="0"/>
              </a:rPr>
              <a:t>1849: </a:t>
            </a:r>
            <a:r>
              <a:rPr lang="es-ES" sz="2200" dirty="0">
                <a:latin typeface="Trebuchet MS" panose="020B0603020202020204" pitchFamily="34" charset="0"/>
              </a:rPr>
              <a:t>primera llegada de culíes a Perú.</a:t>
            </a:r>
          </a:p>
          <a:p>
            <a:r>
              <a:rPr lang="es-ES" sz="2200" dirty="0">
                <a:solidFill>
                  <a:srgbClr val="C00000"/>
                </a:solidFill>
                <a:latin typeface="Trebuchet MS" panose="020B0603020202020204" pitchFamily="34" charset="0"/>
              </a:rPr>
              <a:t>1854:</a:t>
            </a:r>
            <a:r>
              <a:rPr lang="es-ES" sz="2200" dirty="0">
                <a:latin typeface="Trebuchet MS" panose="020B0603020202020204" pitchFamily="34" charset="0"/>
              </a:rPr>
              <a:t> abolición de la esclavitud en Perú.</a:t>
            </a:r>
          </a:p>
        </p:txBody>
      </p:sp>
      <p:sp>
        <p:nvSpPr>
          <p:cNvPr id="4" name="Rectángulo 3"/>
          <p:cNvSpPr/>
          <p:nvPr/>
        </p:nvSpPr>
        <p:spPr>
          <a:xfrm>
            <a:off x="1274220" y="5562886"/>
            <a:ext cx="4703500" cy="369332"/>
          </a:xfrm>
          <a:prstGeom prst="rect">
            <a:avLst/>
          </a:prstGeom>
        </p:spPr>
        <p:txBody>
          <a:bodyPr wrap="square">
            <a:spAutoFit/>
          </a:bodyPr>
          <a:lstStyle/>
          <a:p>
            <a:pPr algn="ctr"/>
            <a:r>
              <a:rPr lang="es-ES" dirty="0"/>
              <a:t>Dibujos de los esclavos africanos en Lima, 1808.</a:t>
            </a:r>
          </a:p>
        </p:txBody>
      </p:sp>
      <p:pic>
        <p:nvPicPr>
          <p:cNvPr id="5" name="Afbeelding 4">
            <a:extLst>
              <a:ext uri="{FF2B5EF4-FFF2-40B4-BE49-F238E27FC236}">
                <a16:creationId xmlns:a16="http://schemas.microsoft.com/office/drawing/2014/main" id="{7AF4CEF0-EF58-F4E7-87CD-6BC74EFF82D8}"/>
              </a:ext>
            </a:extLst>
          </p:cNvPr>
          <p:cNvPicPr>
            <a:picLocks noChangeAspect="1"/>
          </p:cNvPicPr>
          <p:nvPr/>
        </p:nvPicPr>
        <p:blipFill>
          <a:blip r:embed="rId2"/>
          <a:stretch>
            <a:fillRect/>
          </a:stretch>
        </p:blipFill>
        <p:spPr>
          <a:xfrm>
            <a:off x="269598" y="881182"/>
            <a:ext cx="6745947" cy="4680000"/>
          </a:xfrm>
          <a:prstGeom prst="rect">
            <a:avLst/>
          </a:prstGeom>
        </p:spPr>
      </p:pic>
      <p:pic>
        <p:nvPicPr>
          <p:cNvPr id="3"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46161"/>
            <a:ext cx="3476151" cy="4716000"/>
          </a:xfrm>
          <a:prstGeom prst="rect">
            <a:avLst/>
          </a:prstGeom>
        </p:spPr>
      </p:pic>
      <p:pic>
        <p:nvPicPr>
          <p:cNvPr id="6" name="Imagen 5"/>
          <p:cNvPicPr>
            <a:picLocks noChangeAspect="1"/>
          </p:cNvPicPr>
          <p:nvPr/>
        </p:nvPicPr>
        <p:blipFill>
          <a:blip r:embed="rId4"/>
          <a:stretch>
            <a:fillRect/>
          </a:stretch>
        </p:blipFill>
        <p:spPr>
          <a:xfrm>
            <a:off x="3734557" y="875731"/>
            <a:ext cx="3309892" cy="4680000"/>
          </a:xfrm>
          <a:prstGeom prst="rect">
            <a:avLst/>
          </a:prstGeom>
        </p:spPr>
      </p:pic>
    </p:spTree>
    <p:extLst>
      <p:ext uri="{BB962C8B-B14F-4D97-AF65-F5344CB8AC3E}">
        <p14:creationId xmlns:p14="http://schemas.microsoft.com/office/powerpoint/2010/main" val="357579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randombar(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randombar(horizontal)">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217817" y="1064230"/>
            <a:ext cx="7756366" cy="5688000"/>
          </a:xfrm>
          <a:prstGeom prst="rect">
            <a:avLst/>
          </a:prstGeom>
        </p:spPr>
      </p:pic>
      <p:sp>
        <p:nvSpPr>
          <p:cNvPr id="3" name="Rectángulo 2"/>
          <p:cNvSpPr/>
          <p:nvPr/>
        </p:nvSpPr>
        <p:spPr>
          <a:xfrm>
            <a:off x="507242" y="501134"/>
            <a:ext cx="11177516" cy="523220"/>
          </a:xfrm>
          <a:prstGeom prst="rect">
            <a:avLst/>
          </a:prstGeom>
        </p:spPr>
        <p:txBody>
          <a:bodyPr wrap="square">
            <a:spAutoFit/>
          </a:bodyPr>
          <a:lstStyle/>
          <a:p>
            <a:pPr algn="ctr"/>
            <a:r>
              <a:rPr lang="es-ES" sz="2800" dirty="0">
                <a:latin typeface="Trebuchet MS" panose="020B0603020202020204" pitchFamily="34" charset="0"/>
              </a:rPr>
              <a:t>Rutas de la esclavitud de origen africano en América (siglos XVI-XIX)</a:t>
            </a:r>
          </a:p>
        </p:txBody>
      </p:sp>
      <p:pic>
        <p:nvPicPr>
          <p:cNvPr id="4" name="Imagen 3"/>
          <p:cNvPicPr>
            <a:picLocks noChangeAspect="1"/>
          </p:cNvPicPr>
          <p:nvPr/>
        </p:nvPicPr>
        <p:blipFill>
          <a:blip r:embed="rId3"/>
          <a:stretch>
            <a:fillRect/>
          </a:stretch>
        </p:blipFill>
        <p:spPr>
          <a:xfrm>
            <a:off x="2079164" y="1038466"/>
            <a:ext cx="8033672" cy="5724000"/>
          </a:xfrm>
          <a:prstGeom prst="rect">
            <a:avLst/>
          </a:prstGeom>
        </p:spPr>
      </p:pic>
    </p:spTree>
    <p:extLst>
      <p:ext uri="{BB962C8B-B14F-4D97-AF65-F5344CB8AC3E}">
        <p14:creationId xmlns:p14="http://schemas.microsoft.com/office/powerpoint/2010/main" val="264438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1"/>
          <p:cNvSpPr>
            <a:spLocks noGrp="1" noChangeArrowheads="1"/>
          </p:cNvSpPr>
          <p:nvPr>
            <p:ph type="title"/>
          </p:nvPr>
        </p:nvSpPr>
        <p:spPr>
          <a:xfrm>
            <a:off x="4727553" y="131910"/>
            <a:ext cx="5456032" cy="540296"/>
          </a:xfrm>
        </p:spPr>
        <p:txBody>
          <a:bodyPr vert="horz" wrap="square" lIns="0" tIns="45720" rIns="81279" bIns="0" numCol="1" anchor="b" anchorCtr="0" compatLnSpc="1">
            <a:prstTxWarp prst="textNoShape">
              <a:avLst/>
            </a:prstTxWarp>
          </a:bodyPr>
          <a:lstStyle/>
          <a:p>
            <a:pPr algn="ctr" eaLnBrk="1" hangingPunct="1"/>
            <a:r>
              <a:rPr lang="es-ES" sz="2400" b="1" dirty="0">
                <a:solidFill>
                  <a:schemeClr val="tx1"/>
                </a:solidFill>
                <a:latin typeface="Trebuchet MS" panose="020B0603020202020204" pitchFamily="34" charset="0"/>
              </a:rPr>
              <a:t>Fechas de abolición de la esclavitud</a:t>
            </a:r>
          </a:p>
        </p:txBody>
      </p:sp>
      <p:sp>
        <p:nvSpPr>
          <p:cNvPr id="75779" name="Rectangle 2"/>
          <p:cNvSpPr>
            <a:spLocks noGrp="1" noChangeArrowheads="1"/>
          </p:cNvSpPr>
          <p:nvPr>
            <p:ph type="body" idx="1"/>
          </p:nvPr>
        </p:nvSpPr>
        <p:spPr>
          <a:xfrm>
            <a:off x="4703525" y="708988"/>
            <a:ext cx="7244862" cy="5679187"/>
          </a:xfrm>
        </p:spPr>
        <p:txBody>
          <a:bodyPr vert="horz" wrap="square" lIns="91440" tIns="45720" rIns="81279" bIns="45720" numCol="1" anchor="t" anchorCtr="0" compatLnSpc="1">
            <a:prstTxWarp prst="textNoShape">
              <a:avLst/>
            </a:prstTxWarp>
          </a:bodyPr>
          <a:lstStyle/>
          <a:p>
            <a:pPr eaLnBrk="1" hangingPunct="1">
              <a:lnSpc>
                <a:spcPct val="90000"/>
              </a:lnSpc>
              <a:buClr>
                <a:srgbClr val="C00000"/>
              </a:buClr>
            </a:pPr>
            <a:r>
              <a:rPr lang="en-US" sz="2100" dirty="0">
                <a:latin typeface="Trebuchet MS" panose="020B0603020202020204" pitchFamily="34" charset="0"/>
                <a:sym typeface="Lucida Grande" pitchFamily="1" charset="0"/>
              </a:rPr>
              <a:t>1823	C</a:t>
            </a:r>
            <a:r>
              <a:rPr lang="es-ES" sz="2100" dirty="0">
                <a:latin typeface="Trebuchet MS" panose="020B0603020202020204" pitchFamily="34" charset="0"/>
                <a:sym typeface="Lucida Grande" pitchFamily="1" charset="0"/>
              </a:rPr>
              <a:t>hile</a:t>
            </a:r>
          </a:p>
          <a:p>
            <a:pPr eaLnBrk="1" hangingPunct="1">
              <a:lnSpc>
                <a:spcPct val="90000"/>
              </a:lnSpc>
              <a:buClr>
                <a:srgbClr val="C00000"/>
              </a:buClr>
            </a:pPr>
            <a:r>
              <a:rPr lang="es-ES" sz="2100" dirty="0">
                <a:latin typeface="Trebuchet MS" panose="020B0603020202020204" pitchFamily="34" charset="0"/>
                <a:sym typeface="Lucida Grande" pitchFamily="1" charset="0"/>
              </a:rPr>
              <a:t>1824	Provincias Unidas </a:t>
            </a:r>
            <a:r>
              <a:rPr lang="nl-NL" sz="2100" dirty="0">
                <a:latin typeface="Trebuchet MS" panose="020B0603020202020204" pitchFamily="34" charset="0"/>
                <a:sym typeface="Lucida Grande" pitchFamily="1" charset="0"/>
              </a:rPr>
              <a:t>de América Central</a:t>
            </a:r>
          </a:p>
          <a:p>
            <a:pPr eaLnBrk="1" hangingPunct="1">
              <a:lnSpc>
                <a:spcPct val="90000"/>
              </a:lnSpc>
              <a:buClr>
                <a:srgbClr val="C00000"/>
              </a:buClr>
            </a:pPr>
            <a:r>
              <a:rPr lang="nl-NL" sz="2100" dirty="0">
                <a:latin typeface="Trebuchet MS" panose="020B0603020202020204" pitchFamily="34" charset="0"/>
                <a:sym typeface="Lucida Grande" pitchFamily="1" charset="0"/>
              </a:rPr>
              <a:t>1829	México [</a:t>
            </a:r>
            <a:r>
              <a:rPr lang="es-ES" sz="2100" dirty="0">
                <a:latin typeface="Trebuchet MS" panose="020B0603020202020204" pitchFamily="34" charset="0"/>
                <a:sym typeface="Lucida Grande" pitchFamily="1" charset="0"/>
              </a:rPr>
              <a:t>proceso iniciado en 1823</a:t>
            </a:r>
            <a:r>
              <a:rPr lang="nl-NL" sz="2100" dirty="0">
                <a:latin typeface="Trebuchet MS" panose="020B0603020202020204" pitchFamily="34" charset="0"/>
                <a:sym typeface="Lucida Grande" pitchFamily="1" charset="0"/>
              </a:rPr>
              <a:t>]</a:t>
            </a:r>
          </a:p>
          <a:p>
            <a:pPr eaLnBrk="1" hangingPunct="1">
              <a:lnSpc>
                <a:spcPct val="90000"/>
              </a:lnSpc>
              <a:buClr>
                <a:srgbClr val="C00000"/>
              </a:buClr>
            </a:pPr>
            <a:r>
              <a:rPr lang="nl-NL" sz="2100" dirty="0">
                <a:latin typeface="Trebuchet MS" panose="020B0603020202020204" pitchFamily="34" charset="0"/>
                <a:sym typeface="Lucida Grande" pitchFamily="1" charset="0"/>
              </a:rPr>
              <a:t>1834	</a:t>
            </a:r>
            <a:r>
              <a:rPr lang="es-ES" sz="2100" dirty="0">
                <a:latin typeface="Trebuchet MS" panose="020B0603020202020204" pitchFamily="34" charset="0"/>
                <a:sym typeface="Lucida Grande" pitchFamily="1" charset="0"/>
              </a:rPr>
              <a:t>Imperio Británico</a:t>
            </a:r>
          </a:p>
          <a:p>
            <a:pPr eaLnBrk="1" hangingPunct="1">
              <a:lnSpc>
                <a:spcPct val="90000"/>
              </a:lnSpc>
              <a:buClr>
                <a:srgbClr val="C00000"/>
              </a:buClr>
            </a:pPr>
            <a:r>
              <a:rPr lang="nl-NL" sz="2100" dirty="0">
                <a:latin typeface="Trebuchet MS" panose="020B0603020202020204" pitchFamily="34" charset="0"/>
                <a:sym typeface="Lucida Grande" pitchFamily="1" charset="0"/>
              </a:rPr>
              <a:t>1842	Uruguay</a:t>
            </a:r>
          </a:p>
          <a:p>
            <a:pPr eaLnBrk="1" hangingPunct="1">
              <a:lnSpc>
                <a:spcPct val="90000"/>
              </a:lnSpc>
              <a:buClr>
                <a:srgbClr val="C00000"/>
              </a:buClr>
            </a:pPr>
            <a:r>
              <a:rPr lang="nl-NL" sz="2100" dirty="0">
                <a:latin typeface="Trebuchet MS" panose="020B0603020202020204" pitchFamily="34" charset="0"/>
                <a:sym typeface="Lucida Grande" pitchFamily="1" charset="0"/>
              </a:rPr>
              <a:t>1848	</a:t>
            </a:r>
            <a:r>
              <a:rPr lang="es-ES" sz="2100" dirty="0">
                <a:latin typeface="Trebuchet MS" panose="020B0603020202020204" pitchFamily="34" charset="0"/>
                <a:sym typeface="Lucida Grande" pitchFamily="1" charset="0"/>
              </a:rPr>
              <a:t>Imperio Francés</a:t>
            </a:r>
          </a:p>
          <a:p>
            <a:pPr eaLnBrk="1" hangingPunct="1">
              <a:lnSpc>
                <a:spcPct val="90000"/>
              </a:lnSpc>
              <a:buClr>
                <a:srgbClr val="C00000"/>
              </a:buClr>
            </a:pPr>
            <a:r>
              <a:rPr lang="nl-NL" sz="2100" dirty="0">
                <a:latin typeface="Trebuchet MS" panose="020B0603020202020204" pitchFamily="34" charset="0"/>
                <a:sym typeface="Lucida Grande" pitchFamily="1" charset="0"/>
              </a:rPr>
              <a:t>1851	Bolivia</a:t>
            </a:r>
          </a:p>
          <a:p>
            <a:pPr eaLnBrk="1" hangingPunct="1">
              <a:lnSpc>
                <a:spcPct val="90000"/>
              </a:lnSpc>
              <a:buClr>
                <a:srgbClr val="C00000"/>
              </a:buClr>
            </a:pPr>
            <a:r>
              <a:rPr lang="nl-NL" sz="2100" dirty="0">
                <a:latin typeface="Trebuchet MS" panose="020B0603020202020204" pitchFamily="34" charset="0"/>
                <a:sym typeface="Lucida Grande" pitchFamily="1" charset="0"/>
              </a:rPr>
              <a:t>1852 	Ecuador</a:t>
            </a:r>
          </a:p>
          <a:p>
            <a:pPr eaLnBrk="1" hangingPunct="1">
              <a:lnSpc>
                <a:spcPct val="90000"/>
              </a:lnSpc>
              <a:buClr>
                <a:srgbClr val="C00000"/>
              </a:buClr>
            </a:pPr>
            <a:r>
              <a:rPr lang="nl-NL" sz="2100" dirty="0">
                <a:latin typeface="Trebuchet MS" panose="020B0603020202020204" pitchFamily="34" charset="0"/>
                <a:sym typeface="Lucida Grande" pitchFamily="1" charset="0"/>
              </a:rPr>
              <a:t>1853	</a:t>
            </a:r>
            <a:r>
              <a:rPr lang="es-ES" sz="2100" dirty="0">
                <a:latin typeface="Trebuchet MS" panose="020B0603020202020204" pitchFamily="34" charset="0"/>
                <a:sym typeface="Lucida Grande" pitchFamily="1" charset="0"/>
              </a:rPr>
              <a:t>Argentina [proceso iniciado en 1813</a:t>
            </a:r>
            <a:r>
              <a:rPr lang="nl-NL" sz="2100" dirty="0">
                <a:latin typeface="Trebuchet MS" panose="020B0603020202020204" pitchFamily="34" charset="0"/>
                <a:sym typeface="Lucida Grande" pitchFamily="1" charset="0"/>
              </a:rPr>
              <a:t>]</a:t>
            </a:r>
          </a:p>
          <a:p>
            <a:pPr eaLnBrk="1" hangingPunct="1">
              <a:lnSpc>
                <a:spcPct val="90000"/>
              </a:lnSpc>
              <a:buClr>
                <a:srgbClr val="C00000"/>
              </a:buClr>
            </a:pPr>
            <a:r>
              <a:rPr lang="nl-NL" sz="2100" dirty="0">
                <a:latin typeface="Trebuchet MS" panose="020B0603020202020204" pitchFamily="34" charset="0"/>
                <a:sym typeface="Lucida Grande" pitchFamily="1" charset="0"/>
              </a:rPr>
              <a:t>1854	Peru, Venezuela </a:t>
            </a:r>
            <a:r>
              <a:rPr lang="es-ES" sz="2100" dirty="0">
                <a:latin typeface="Trebuchet MS" panose="020B0603020202020204" pitchFamily="34" charset="0"/>
                <a:sym typeface="Lucida Grande" pitchFamily="1" charset="0"/>
              </a:rPr>
              <a:t>[proceso iniciado en 1821]</a:t>
            </a:r>
          </a:p>
          <a:p>
            <a:pPr eaLnBrk="1" hangingPunct="1">
              <a:lnSpc>
                <a:spcPct val="90000"/>
              </a:lnSpc>
              <a:buClr>
                <a:srgbClr val="C00000"/>
              </a:buClr>
            </a:pPr>
            <a:r>
              <a:rPr lang="nl-NL" sz="2100" dirty="0">
                <a:latin typeface="Trebuchet MS" panose="020B0603020202020204" pitchFamily="34" charset="0"/>
                <a:sym typeface="Lucida Grande" pitchFamily="1" charset="0"/>
              </a:rPr>
              <a:t>1863	</a:t>
            </a:r>
            <a:r>
              <a:rPr lang="es-ES" sz="2100" dirty="0">
                <a:latin typeface="Trebuchet MS" panose="020B0603020202020204" pitchFamily="34" charset="0"/>
                <a:sym typeface="Lucida Grande" pitchFamily="1" charset="0"/>
              </a:rPr>
              <a:t>Imperio Holandés </a:t>
            </a:r>
            <a:r>
              <a:rPr lang="nl-NL" sz="2100" dirty="0">
                <a:latin typeface="Trebuchet MS" panose="020B0603020202020204" pitchFamily="34" charset="0"/>
                <a:sym typeface="Lucida Grande" pitchFamily="1" charset="0"/>
              </a:rPr>
              <a:t>[+</a:t>
            </a:r>
            <a:r>
              <a:rPr lang="es-ES" sz="2100" dirty="0">
                <a:latin typeface="Trebuchet MS" panose="020B0603020202020204" pitchFamily="34" charset="0"/>
                <a:sym typeface="Lucida Grande" pitchFamily="1" charset="0"/>
              </a:rPr>
              <a:t>10 años de trabajo obligatorio</a:t>
            </a:r>
            <a:r>
              <a:rPr lang="nl-NL" sz="2100" dirty="0">
                <a:latin typeface="Trebuchet MS" panose="020B0603020202020204" pitchFamily="34" charset="0"/>
                <a:sym typeface="Lucida Grande" pitchFamily="1" charset="0"/>
              </a:rPr>
              <a:t>]</a:t>
            </a:r>
          </a:p>
          <a:p>
            <a:pPr eaLnBrk="1" hangingPunct="1">
              <a:lnSpc>
                <a:spcPct val="90000"/>
              </a:lnSpc>
              <a:buClr>
                <a:srgbClr val="C00000"/>
              </a:buClr>
            </a:pPr>
            <a:r>
              <a:rPr lang="nl-NL" sz="2100" dirty="0">
                <a:latin typeface="Trebuchet MS" panose="020B0603020202020204" pitchFamily="34" charset="0"/>
                <a:sym typeface="Lucida Grande" pitchFamily="1" charset="0"/>
              </a:rPr>
              <a:t>1865	</a:t>
            </a:r>
            <a:r>
              <a:rPr lang="es-ES" sz="2100" dirty="0">
                <a:latin typeface="Trebuchet MS" panose="020B0603020202020204" pitchFamily="34" charset="0"/>
                <a:sym typeface="Lucida Grande" pitchFamily="1" charset="0"/>
              </a:rPr>
              <a:t>Estados Unidos</a:t>
            </a:r>
          </a:p>
          <a:p>
            <a:pPr eaLnBrk="1" hangingPunct="1">
              <a:lnSpc>
                <a:spcPct val="90000"/>
              </a:lnSpc>
              <a:buClr>
                <a:srgbClr val="C00000"/>
              </a:buClr>
            </a:pPr>
            <a:r>
              <a:rPr lang="nl-NL" sz="2100" dirty="0">
                <a:latin typeface="Trebuchet MS" panose="020B0603020202020204" pitchFamily="34" charset="0"/>
                <a:sym typeface="Lucida Grande" pitchFamily="1" charset="0"/>
              </a:rPr>
              <a:t>1870	Paraguay</a:t>
            </a:r>
          </a:p>
          <a:p>
            <a:pPr eaLnBrk="1" hangingPunct="1">
              <a:lnSpc>
                <a:spcPct val="90000"/>
              </a:lnSpc>
              <a:buClr>
                <a:srgbClr val="C00000"/>
              </a:buClr>
            </a:pPr>
            <a:r>
              <a:rPr lang="nl-NL" sz="2100" dirty="0">
                <a:latin typeface="Trebuchet MS" panose="020B0603020202020204" pitchFamily="34" charset="0"/>
                <a:sym typeface="Lucida Grande" pitchFamily="1" charset="0"/>
              </a:rPr>
              <a:t>1873	Puerto Rico</a:t>
            </a:r>
          </a:p>
          <a:p>
            <a:pPr eaLnBrk="1" hangingPunct="1">
              <a:lnSpc>
                <a:spcPct val="90000"/>
              </a:lnSpc>
              <a:buClr>
                <a:srgbClr val="C00000"/>
              </a:buClr>
            </a:pPr>
            <a:r>
              <a:rPr lang="nl-NL" sz="2100" dirty="0">
                <a:latin typeface="Trebuchet MS" panose="020B0603020202020204" pitchFamily="34" charset="0"/>
                <a:sym typeface="Lucida Grande" pitchFamily="1" charset="0"/>
              </a:rPr>
              <a:t>1886	Cuba</a:t>
            </a:r>
          </a:p>
          <a:p>
            <a:pPr eaLnBrk="1" hangingPunct="1">
              <a:lnSpc>
                <a:spcPct val="90000"/>
              </a:lnSpc>
              <a:buClr>
                <a:srgbClr val="C00000"/>
              </a:buClr>
            </a:pPr>
            <a:r>
              <a:rPr lang="nl-NL" sz="2100" dirty="0">
                <a:latin typeface="Trebuchet MS" panose="020B0603020202020204" pitchFamily="34" charset="0"/>
                <a:sym typeface="Lucida Grande" pitchFamily="1" charset="0"/>
              </a:rPr>
              <a:t>1888	Brasil</a:t>
            </a:r>
          </a:p>
        </p:txBody>
      </p:sp>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6728" y="459000"/>
            <a:ext cx="4048335" cy="5940000"/>
          </a:xfrm>
          <a:prstGeom prst="rect">
            <a:avLst/>
          </a:prstGeom>
        </p:spPr>
      </p:pic>
      <p:sp>
        <p:nvSpPr>
          <p:cNvPr id="2" name="Rectángulo 1"/>
          <p:cNvSpPr/>
          <p:nvPr/>
        </p:nvSpPr>
        <p:spPr>
          <a:xfrm>
            <a:off x="85725" y="6460093"/>
            <a:ext cx="7642746" cy="369332"/>
          </a:xfrm>
          <a:prstGeom prst="rect">
            <a:avLst/>
          </a:prstGeom>
        </p:spPr>
        <p:txBody>
          <a:bodyPr wrap="square">
            <a:spAutoFit/>
          </a:bodyPr>
          <a:lstStyle/>
          <a:p>
            <a:r>
              <a:rPr lang="es-ES" i="1" dirty="0">
                <a:latin typeface="+mj-lt"/>
              </a:rPr>
              <a:t>A bordo de un barco esclavista</a:t>
            </a:r>
            <a:r>
              <a:rPr lang="es-ES" dirty="0">
                <a:latin typeface="+mj-lt"/>
              </a:rPr>
              <a:t>, grabado de Joseph </a:t>
            </a:r>
            <a:r>
              <a:rPr lang="es-ES" dirty="0" err="1">
                <a:latin typeface="+mj-lt"/>
              </a:rPr>
              <a:t>Swain</a:t>
            </a:r>
            <a:r>
              <a:rPr lang="es-ES" dirty="0">
                <a:latin typeface="+mj-lt"/>
              </a:rPr>
              <a:t>, 1835 [fragmento]</a:t>
            </a:r>
            <a:r>
              <a:rPr lang="es-ES" dirty="0"/>
              <a:t>.</a:t>
            </a:r>
          </a:p>
        </p:txBody>
      </p:sp>
    </p:spTree>
    <p:extLst>
      <p:ext uri="{BB962C8B-B14F-4D97-AF65-F5344CB8AC3E}">
        <p14:creationId xmlns:p14="http://schemas.microsoft.com/office/powerpoint/2010/main" val="29769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wipe(down)">
                                      <p:cBhvr>
                                        <p:cTn id="7" dur="500"/>
                                        <p:tgtEl>
                                          <p:spTgt spid="757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5779">
                                            <p:txEl>
                                              <p:pRg st="0" end="0"/>
                                            </p:txEl>
                                          </p:spTgt>
                                        </p:tgtEl>
                                        <p:attrNameLst>
                                          <p:attrName>style.visibility</p:attrName>
                                        </p:attrNameLst>
                                      </p:cBhvr>
                                      <p:to>
                                        <p:strVal val="visible"/>
                                      </p:to>
                                    </p:set>
                                    <p:animEffect transition="in" filter="wipe(left)">
                                      <p:cBhvr>
                                        <p:cTn id="17" dur="500"/>
                                        <p:tgtEl>
                                          <p:spTgt spid="75779">
                                            <p:txEl>
                                              <p:pRg st="0" end="0"/>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75779">
                                            <p:txEl>
                                              <p:pRg st="1" end="1"/>
                                            </p:txEl>
                                          </p:spTgt>
                                        </p:tgtEl>
                                        <p:attrNameLst>
                                          <p:attrName>style.visibility</p:attrName>
                                        </p:attrNameLst>
                                      </p:cBhvr>
                                      <p:to>
                                        <p:strVal val="visible"/>
                                      </p:to>
                                    </p:set>
                                    <p:animEffect transition="in" filter="wipe(left)">
                                      <p:cBhvr>
                                        <p:cTn id="20" dur="500"/>
                                        <p:tgtEl>
                                          <p:spTgt spid="75779">
                                            <p:txEl>
                                              <p:pRg st="1" end="1"/>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75779">
                                            <p:txEl>
                                              <p:pRg st="2" end="2"/>
                                            </p:txEl>
                                          </p:spTgt>
                                        </p:tgtEl>
                                        <p:attrNameLst>
                                          <p:attrName>style.visibility</p:attrName>
                                        </p:attrNameLst>
                                      </p:cBhvr>
                                      <p:to>
                                        <p:strVal val="visible"/>
                                      </p:to>
                                    </p:set>
                                    <p:animEffect transition="in" filter="wipe(left)">
                                      <p:cBhvr>
                                        <p:cTn id="23" dur="500"/>
                                        <p:tgtEl>
                                          <p:spTgt spid="75779">
                                            <p:txEl>
                                              <p:pRg st="2" end="2"/>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75779">
                                            <p:txEl>
                                              <p:pRg st="3" end="3"/>
                                            </p:txEl>
                                          </p:spTgt>
                                        </p:tgtEl>
                                        <p:attrNameLst>
                                          <p:attrName>style.visibility</p:attrName>
                                        </p:attrNameLst>
                                      </p:cBhvr>
                                      <p:to>
                                        <p:strVal val="visible"/>
                                      </p:to>
                                    </p:set>
                                    <p:animEffect transition="in" filter="wipe(left)">
                                      <p:cBhvr>
                                        <p:cTn id="26" dur="500"/>
                                        <p:tgtEl>
                                          <p:spTgt spid="75779">
                                            <p:txEl>
                                              <p:pRg st="3" end="3"/>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75779">
                                            <p:txEl>
                                              <p:pRg st="4" end="4"/>
                                            </p:txEl>
                                          </p:spTgt>
                                        </p:tgtEl>
                                        <p:attrNameLst>
                                          <p:attrName>style.visibility</p:attrName>
                                        </p:attrNameLst>
                                      </p:cBhvr>
                                      <p:to>
                                        <p:strVal val="visible"/>
                                      </p:to>
                                    </p:set>
                                    <p:animEffect transition="in" filter="wipe(left)">
                                      <p:cBhvr>
                                        <p:cTn id="29" dur="500"/>
                                        <p:tgtEl>
                                          <p:spTgt spid="75779">
                                            <p:txEl>
                                              <p:pRg st="4" end="4"/>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75779">
                                            <p:txEl>
                                              <p:pRg st="5" end="5"/>
                                            </p:txEl>
                                          </p:spTgt>
                                        </p:tgtEl>
                                        <p:attrNameLst>
                                          <p:attrName>style.visibility</p:attrName>
                                        </p:attrNameLst>
                                      </p:cBhvr>
                                      <p:to>
                                        <p:strVal val="visible"/>
                                      </p:to>
                                    </p:set>
                                    <p:animEffect transition="in" filter="wipe(left)">
                                      <p:cBhvr>
                                        <p:cTn id="32" dur="500"/>
                                        <p:tgtEl>
                                          <p:spTgt spid="75779">
                                            <p:txEl>
                                              <p:pRg st="5" end="5"/>
                                            </p:txEl>
                                          </p:spTgt>
                                        </p:tgtEl>
                                      </p:cBhvr>
                                    </p:animEffect>
                                  </p:childTnLst>
                                </p:cTn>
                              </p:par>
                              <p:par>
                                <p:cTn id="33" presetID="22" presetClass="entr" presetSubtype="8" fill="hold" nodeType="withEffect">
                                  <p:stCondLst>
                                    <p:cond delay="0"/>
                                  </p:stCondLst>
                                  <p:childTnLst>
                                    <p:set>
                                      <p:cBhvr>
                                        <p:cTn id="34" dur="1" fill="hold">
                                          <p:stCondLst>
                                            <p:cond delay="0"/>
                                          </p:stCondLst>
                                        </p:cTn>
                                        <p:tgtEl>
                                          <p:spTgt spid="75779">
                                            <p:txEl>
                                              <p:pRg st="6" end="6"/>
                                            </p:txEl>
                                          </p:spTgt>
                                        </p:tgtEl>
                                        <p:attrNameLst>
                                          <p:attrName>style.visibility</p:attrName>
                                        </p:attrNameLst>
                                      </p:cBhvr>
                                      <p:to>
                                        <p:strVal val="visible"/>
                                      </p:to>
                                    </p:set>
                                    <p:animEffect transition="in" filter="wipe(left)">
                                      <p:cBhvr>
                                        <p:cTn id="35" dur="500"/>
                                        <p:tgtEl>
                                          <p:spTgt spid="75779">
                                            <p:txEl>
                                              <p:pRg st="6" end="6"/>
                                            </p:txEl>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75779">
                                            <p:txEl>
                                              <p:pRg st="7" end="7"/>
                                            </p:txEl>
                                          </p:spTgt>
                                        </p:tgtEl>
                                        <p:attrNameLst>
                                          <p:attrName>style.visibility</p:attrName>
                                        </p:attrNameLst>
                                      </p:cBhvr>
                                      <p:to>
                                        <p:strVal val="visible"/>
                                      </p:to>
                                    </p:set>
                                    <p:animEffect transition="in" filter="wipe(left)">
                                      <p:cBhvr>
                                        <p:cTn id="38" dur="500"/>
                                        <p:tgtEl>
                                          <p:spTgt spid="75779">
                                            <p:txEl>
                                              <p:pRg st="7" end="7"/>
                                            </p:txEl>
                                          </p:spTgt>
                                        </p:tgtEl>
                                      </p:cBhvr>
                                    </p:animEffect>
                                  </p:childTnLst>
                                </p:cTn>
                              </p:par>
                              <p:par>
                                <p:cTn id="39" presetID="22" presetClass="entr" presetSubtype="8" fill="hold" nodeType="withEffect">
                                  <p:stCondLst>
                                    <p:cond delay="0"/>
                                  </p:stCondLst>
                                  <p:childTnLst>
                                    <p:set>
                                      <p:cBhvr>
                                        <p:cTn id="40" dur="1" fill="hold">
                                          <p:stCondLst>
                                            <p:cond delay="0"/>
                                          </p:stCondLst>
                                        </p:cTn>
                                        <p:tgtEl>
                                          <p:spTgt spid="75779">
                                            <p:txEl>
                                              <p:pRg st="8" end="8"/>
                                            </p:txEl>
                                          </p:spTgt>
                                        </p:tgtEl>
                                        <p:attrNameLst>
                                          <p:attrName>style.visibility</p:attrName>
                                        </p:attrNameLst>
                                      </p:cBhvr>
                                      <p:to>
                                        <p:strVal val="visible"/>
                                      </p:to>
                                    </p:set>
                                    <p:animEffect transition="in" filter="wipe(left)">
                                      <p:cBhvr>
                                        <p:cTn id="41" dur="500"/>
                                        <p:tgtEl>
                                          <p:spTgt spid="75779">
                                            <p:txEl>
                                              <p:pRg st="8" end="8"/>
                                            </p:txEl>
                                          </p:spTgt>
                                        </p:tgtEl>
                                      </p:cBhvr>
                                    </p:animEffect>
                                  </p:childTnLst>
                                </p:cTn>
                              </p:par>
                              <p:par>
                                <p:cTn id="42" presetID="22" presetClass="entr" presetSubtype="8" fill="hold" nodeType="withEffect">
                                  <p:stCondLst>
                                    <p:cond delay="0"/>
                                  </p:stCondLst>
                                  <p:childTnLst>
                                    <p:set>
                                      <p:cBhvr>
                                        <p:cTn id="43" dur="1" fill="hold">
                                          <p:stCondLst>
                                            <p:cond delay="0"/>
                                          </p:stCondLst>
                                        </p:cTn>
                                        <p:tgtEl>
                                          <p:spTgt spid="75779">
                                            <p:txEl>
                                              <p:pRg st="9" end="9"/>
                                            </p:txEl>
                                          </p:spTgt>
                                        </p:tgtEl>
                                        <p:attrNameLst>
                                          <p:attrName>style.visibility</p:attrName>
                                        </p:attrNameLst>
                                      </p:cBhvr>
                                      <p:to>
                                        <p:strVal val="visible"/>
                                      </p:to>
                                    </p:set>
                                    <p:animEffect transition="in" filter="wipe(left)">
                                      <p:cBhvr>
                                        <p:cTn id="44" dur="500"/>
                                        <p:tgtEl>
                                          <p:spTgt spid="75779">
                                            <p:txEl>
                                              <p:pRg st="9" end="9"/>
                                            </p:txEl>
                                          </p:spTgt>
                                        </p:tgtEl>
                                      </p:cBhvr>
                                    </p:animEffect>
                                  </p:childTnLst>
                                </p:cTn>
                              </p:par>
                              <p:par>
                                <p:cTn id="45" presetID="22" presetClass="entr" presetSubtype="8" fill="hold" nodeType="withEffect">
                                  <p:stCondLst>
                                    <p:cond delay="0"/>
                                  </p:stCondLst>
                                  <p:childTnLst>
                                    <p:set>
                                      <p:cBhvr>
                                        <p:cTn id="46" dur="1" fill="hold">
                                          <p:stCondLst>
                                            <p:cond delay="0"/>
                                          </p:stCondLst>
                                        </p:cTn>
                                        <p:tgtEl>
                                          <p:spTgt spid="75779">
                                            <p:txEl>
                                              <p:pRg st="10" end="10"/>
                                            </p:txEl>
                                          </p:spTgt>
                                        </p:tgtEl>
                                        <p:attrNameLst>
                                          <p:attrName>style.visibility</p:attrName>
                                        </p:attrNameLst>
                                      </p:cBhvr>
                                      <p:to>
                                        <p:strVal val="visible"/>
                                      </p:to>
                                    </p:set>
                                    <p:animEffect transition="in" filter="wipe(left)">
                                      <p:cBhvr>
                                        <p:cTn id="47" dur="500"/>
                                        <p:tgtEl>
                                          <p:spTgt spid="75779">
                                            <p:txEl>
                                              <p:pRg st="10" end="10"/>
                                            </p:txEl>
                                          </p:spTgt>
                                        </p:tgtEl>
                                      </p:cBhvr>
                                    </p:animEffect>
                                  </p:childTnLst>
                                </p:cTn>
                              </p:par>
                              <p:par>
                                <p:cTn id="48" presetID="22" presetClass="entr" presetSubtype="8" fill="hold" nodeType="withEffect">
                                  <p:stCondLst>
                                    <p:cond delay="0"/>
                                  </p:stCondLst>
                                  <p:childTnLst>
                                    <p:set>
                                      <p:cBhvr>
                                        <p:cTn id="49" dur="1" fill="hold">
                                          <p:stCondLst>
                                            <p:cond delay="0"/>
                                          </p:stCondLst>
                                        </p:cTn>
                                        <p:tgtEl>
                                          <p:spTgt spid="75779">
                                            <p:txEl>
                                              <p:pRg st="11" end="11"/>
                                            </p:txEl>
                                          </p:spTgt>
                                        </p:tgtEl>
                                        <p:attrNameLst>
                                          <p:attrName>style.visibility</p:attrName>
                                        </p:attrNameLst>
                                      </p:cBhvr>
                                      <p:to>
                                        <p:strVal val="visible"/>
                                      </p:to>
                                    </p:set>
                                    <p:animEffect transition="in" filter="wipe(left)">
                                      <p:cBhvr>
                                        <p:cTn id="50" dur="500"/>
                                        <p:tgtEl>
                                          <p:spTgt spid="75779">
                                            <p:txEl>
                                              <p:pRg st="11" end="11"/>
                                            </p:txEl>
                                          </p:spTgt>
                                        </p:tgtEl>
                                      </p:cBhvr>
                                    </p:animEffect>
                                  </p:childTnLst>
                                </p:cTn>
                              </p:par>
                              <p:par>
                                <p:cTn id="51" presetID="22" presetClass="entr" presetSubtype="8" fill="hold" nodeType="withEffect">
                                  <p:stCondLst>
                                    <p:cond delay="0"/>
                                  </p:stCondLst>
                                  <p:childTnLst>
                                    <p:set>
                                      <p:cBhvr>
                                        <p:cTn id="52" dur="1" fill="hold">
                                          <p:stCondLst>
                                            <p:cond delay="0"/>
                                          </p:stCondLst>
                                        </p:cTn>
                                        <p:tgtEl>
                                          <p:spTgt spid="75779">
                                            <p:txEl>
                                              <p:pRg st="12" end="12"/>
                                            </p:txEl>
                                          </p:spTgt>
                                        </p:tgtEl>
                                        <p:attrNameLst>
                                          <p:attrName>style.visibility</p:attrName>
                                        </p:attrNameLst>
                                      </p:cBhvr>
                                      <p:to>
                                        <p:strVal val="visible"/>
                                      </p:to>
                                    </p:set>
                                    <p:animEffect transition="in" filter="wipe(left)">
                                      <p:cBhvr>
                                        <p:cTn id="53" dur="500"/>
                                        <p:tgtEl>
                                          <p:spTgt spid="75779">
                                            <p:txEl>
                                              <p:pRg st="12" end="12"/>
                                            </p:txEl>
                                          </p:spTgt>
                                        </p:tgtEl>
                                      </p:cBhvr>
                                    </p:animEffect>
                                  </p:childTnLst>
                                </p:cTn>
                              </p:par>
                              <p:par>
                                <p:cTn id="54" presetID="22" presetClass="entr" presetSubtype="8" fill="hold" nodeType="withEffect">
                                  <p:stCondLst>
                                    <p:cond delay="0"/>
                                  </p:stCondLst>
                                  <p:childTnLst>
                                    <p:set>
                                      <p:cBhvr>
                                        <p:cTn id="55" dur="1" fill="hold">
                                          <p:stCondLst>
                                            <p:cond delay="0"/>
                                          </p:stCondLst>
                                        </p:cTn>
                                        <p:tgtEl>
                                          <p:spTgt spid="75779">
                                            <p:txEl>
                                              <p:pRg st="13" end="13"/>
                                            </p:txEl>
                                          </p:spTgt>
                                        </p:tgtEl>
                                        <p:attrNameLst>
                                          <p:attrName>style.visibility</p:attrName>
                                        </p:attrNameLst>
                                      </p:cBhvr>
                                      <p:to>
                                        <p:strVal val="visible"/>
                                      </p:to>
                                    </p:set>
                                    <p:animEffect transition="in" filter="wipe(left)">
                                      <p:cBhvr>
                                        <p:cTn id="56" dur="500"/>
                                        <p:tgtEl>
                                          <p:spTgt spid="75779">
                                            <p:txEl>
                                              <p:pRg st="13" end="13"/>
                                            </p:txEl>
                                          </p:spTgt>
                                        </p:tgtEl>
                                      </p:cBhvr>
                                    </p:animEffect>
                                  </p:childTnLst>
                                </p:cTn>
                              </p:par>
                              <p:par>
                                <p:cTn id="57" presetID="22" presetClass="entr" presetSubtype="8" fill="hold" nodeType="withEffect">
                                  <p:stCondLst>
                                    <p:cond delay="0"/>
                                  </p:stCondLst>
                                  <p:childTnLst>
                                    <p:set>
                                      <p:cBhvr>
                                        <p:cTn id="58" dur="1" fill="hold">
                                          <p:stCondLst>
                                            <p:cond delay="0"/>
                                          </p:stCondLst>
                                        </p:cTn>
                                        <p:tgtEl>
                                          <p:spTgt spid="75779">
                                            <p:txEl>
                                              <p:pRg st="14" end="14"/>
                                            </p:txEl>
                                          </p:spTgt>
                                        </p:tgtEl>
                                        <p:attrNameLst>
                                          <p:attrName>style.visibility</p:attrName>
                                        </p:attrNameLst>
                                      </p:cBhvr>
                                      <p:to>
                                        <p:strVal val="visible"/>
                                      </p:to>
                                    </p:set>
                                    <p:animEffect transition="in" filter="wipe(left)">
                                      <p:cBhvr>
                                        <p:cTn id="59" dur="500"/>
                                        <p:tgtEl>
                                          <p:spTgt spid="75779">
                                            <p:txEl>
                                              <p:pRg st="14" end="14"/>
                                            </p:txEl>
                                          </p:spTgt>
                                        </p:tgtEl>
                                      </p:cBhvr>
                                    </p:animEffect>
                                  </p:childTnLst>
                                </p:cTn>
                              </p:par>
                              <p:par>
                                <p:cTn id="60" presetID="22" presetClass="entr" presetSubtype="8" fill="hold" nodeType="withEffect">
                                  <p:stCondLst>
                                    <p:cond delay="0"/>
                                  </p:stCondLst>
                                  <p:childTnLst>
                                    <p:set>
                                      <p:cBhvr>
                                        <p:cTn id="61" dur="1" fill="hold">
                                          <p:stCondLst>
                                            <p:cond delay="0"/>
                                          </p:stCondLst>
                                        </p:cTn>
                                        <p:tgtEl>
                                          <p:spTgt spid="75779">
                                            <p:txEl>
                                              <p:pRg st="15" end="15"/>
                                            </p:txEl>
                                          </p:spTgt>
                                        </p:tgtEl>
                                        <p:attrNameLst>
                                          <p:attrName>style.visibility</p:attrName>
                                        </p:attrNameLst>
                                      </p:cBhvr>
                                      <p:to>
                                        <p:strVal val="visible"/>
                                      </p:to>
                                    </p:set>
                                    <p:animEffect transition="in" filter="wipe(left)">
                                      <p:cBhvr>
                                        <p:cTn id="62" dur="500"/>
                                        <p:tgtEl>
                                          <p:spTgt spid="75779">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7968" y="333137"/>
            <a:ext cx="5124524" cy="6524863"/>
          </a:xfrm>
          <a:prstGeom prst="rect">
            <a:avLst/>
          </a:prstGeom>
        </p:spPr>
        <p:txBody>
          <a:bodyPr wrap="square">
            <a:spAutoFit/>
          </a:bodyPr>
          <a:lstStyle/>
          <a:p>
            <a:r>
              <a:rPr lang="es-ES" sz="2200" dirty="0">
                <a:latin typeface="Trebuchet MS" panose="020B0603020202020204" pitchFamily="34" charset="0"/>
              </a:rPr>
              <a:t>En esta migración coincidieron dos situaciones simultáneas.</a:t>
            </a:r>
          </a:p>
          <a:p>
            <a:r>
              <a:rPr lang="es-ES" sz="2200" dirty="0">
                <a:solidFill>
                  <a:srgbClr val="C00000"/>
                </a:solidFill>
                <a:latin typeface="Trebuchet MS" panose="020B0603020202020204" pitchFamily="34" charset="0"/>
              </a:rPr>
              <a:t>a.</a:t>
            </a:r>
            <a:r>
              <a:rPr lang="es-ES" sz="2200" dirty="0">
                <a:latin typeface="Trebuchet MS" panose="020B0603020202020204" pitchFamily="34" charset="0"/>
              </a:rPr>
              <a:t> Necesidad de mano de obra en el Perú y otros países</a:t>
            </a:r>
          </a:p>
          <a:p>
            <a:r>
              <a:rPr lang="es-ES" sz="2200" dirty="0">
                <a:solidFill>
                  <a:srgbClr val="C00000"/>
                </a:solidFill>
                <a:latin typeface="Trebuchet MS" panose="020B0603020202020204" pitchFamily="34" charset="0"/>
              </a:rPr>
              <a:t>b.</a:t>
            </a:r>
            <a:r>
              <a:rPr lang="es-ES" sz="2200" dirty="0">
                <a:latin typeface="Trebuchet MS" panose="020B0603020202020204" pitchFamily="34" charset="0"/>
              </a:rPr>
              <a:t> Considerable miseria en China durante las posguerras del Opio.</a:t>
            </a:r>
          </a:p>
          <a:p>
            <a:r>
              <a:rPr lang="es-ES" sz="2200" dirty="0">
                <a:solidFill>
                  <a:srgbClr val="C00000"/>
                </a:solidFill>
                <a:latin typeface="Trebuchet MS" panose="020B0603020202020204" pitchFamily="34" charset="0"/>
              </a:rPr>
              <a:t>Primera Guerra del Opio </a:t>
            </a:r>
            <a:r>
              <a:rPr lang="es-ES" sz="2200" dirty="0">
                <a:latin typeface="Trebuchet MS" panose="020B0603020202020204" pitchFamily="34" charset="0"/>
              </a:rPr>
              <a:t>(1839-1842)</a:t>
            </a:r>
          </a:p>
          <a:p>
            <a:r>
              <a:rPr lang="es-ES" sz="2200" dirty="0">
                <a:solidFill>
                  <a:srgbClr val="C00000"/>
                </a:solidFill>
                <a:latin typeface="Trebuchet MS" panose="020B0603020202020204" pitchFamily="34" charset="0"/>
              </a:rPr>
              <a:t>Segunda Guerra del Opio </a:t>
            </a:r>
            <a:r>
              <a:rPr lang="es-ES" sz="2200" dirty="0">
                <a:latin typeface="Trebuchet MS" panose="020B0603020202020204" pitchFamily="34" charset="0"/>
              </a:rPr>
              <a:t>(1856-1860).</a:t>
            </a:r>
          </a:p>
          <a:p>
            <a:r>
              <a:rPr lang="nl-NL" sz="1000" dirty="0">
                <a:latin typeface="Trebuchet MS" panose="020B0603020202020204" pitchFamily="34" charset="0"/>
              </a:rPr>
              <a:t> </a:t>
            </a:r>
            <a:endParaRPr lang="es-ES" sz="2200" dirty="0">
              <a:latin typeface="Trebuchet MS" panose="020B0603020202020204" pitchFamily="34" charset="0"/>
            </a:endParaRPr>
          </a:p>
          <a:p>
            <a:r>
              <a:rPr lang="es-ES" sz="2200" dirty="0">
                <a:latin typeface="Trebuchet MS" panose="020B0603020202020204" pitchFamily="34" charset="0"/>
              </a:rPr>
              <a:t>En 1840 el nuevo Gobierno chino había prohibido el tráfico y la importación de opio. Sin embargo, la Compañía de las Indias Orientales (</a:t>
            </a:r>
            <a:r>
              <a:rPr lang="es-ES" sz="2200" dirty="0">
                <a:solidFill>
                  <a:srgbClr val="C00000"/>
                </a:solidFill>
                <a:latin typeface="Trebuchet MS" panose="020B0603020202020204" pitchFamily="34" charset="0"/>
              </a:rPr>
              <a:t>British East India Company</a:t>
            </a:r>
            <a:r>
              <a:rPr lang="es-ES" sz="2200" dirty="0">
                <a:latin typeface="Trebuchet MS" panose="020B0603020202020204" pitchFamily="34" charset="0"/>
              </a:rPr>
              <a:t>) tenía el monopolio del opio y no quería perder el beneficioso mercado chino. Como reacción a la prohibición, los británicos atacaron China y aseguraron que el opio pudiera seguir comercializándose.</a:t>
            </a:r>
          </a:p>
        </p:txBody>
      </p:sp>
      <p:pic>
        <p:nvPicPr>
          <p:cNvPr id="3" name="Imagen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980396" y="0"/>
            <a:ext cx="5211604" cy="2880000"/>
          </a:xfrm>
          <a:prstGeom prst="rect">
            <a:avLst/>
          </a:prstGeom>
        </p:spPr>
      </p:pic>
      <p:pic>
        <p:nvPicPr>
          <p:cNvPr id="4" name="Imagen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3114000"/>
            <a:ext cx="5274916" cy="3744000"/>
          </a:xfrm>
          <a:prstGeom prst="rect">
            <a:avLst/>
          </a:prstGeom>
        </p:spPr>
      </p:pic>
    </p:spTree>
    <p:extLst>
      <p:ext uri="{BB962C8B-B14F-4D97-AF65-F5344CB8AC3E}">
        <p14:creationId xmlns:p14="http://schemas.microsoft.com/office/powerpoint/2010/main" val="226803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up)">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up)">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randombar(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randombar(horizontal)">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room">
  <a:themeElements>
    <a:clrScheme name="Stroom">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Stroom">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Stroom">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2_Stroom">
  <a:themeElements>
    <a:clrScheme name="Stroom">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Stroom">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Stroom">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Override1.xml><?xml version="1.0" encoding="utf-8"?>
<a:themeOverride xmlns:a="http://schemas.openxmlformats.org/drawingml/2006/main">
  <a:clrScheme name="Stroom">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Stroom">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Stroom">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4.xml><?xml version="1.0" encoding="utf-8"?>
<a:themeOverride xmlns:a="http://schemas.openxmlformats.org/drawingml/2006/main">
  <a:clrScheme name="Stroom">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455</TotalTime>
  <Words>2805</Words>
  <Application>Microsoft Office PowerPoint</Application>
  <PresentationFormat>Widescreen</PresentationFormat>
  <Paragraphs>168</Paragraphs>
  <Slides>36</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36</vt:i4>
      </vt:variant>
    </vt:vector>
  </HeadingPairs>
  <TitlesOfParts>
    <vt:vector size="47" baseType="lpstr">
      <vt:lpstr>Arial</vt:lpstr>
      <vt:lpstr>Calibri</vt:lpstr>
      <vt:lpstr>Calibri Light</vt:lpstr>
      <vt:lpstr>Constantia</vt:lpstr>
      <vt:lpstr>Copperplate Gothic Bold</vt:lpstr>
      <vt:lpstr>Tahoma</vt:lpstr>
      <vt:lpstr>Trebuchet MS</vt:lpstr>
      <vt:lpstr>Wingdings 2</vt:lpstr>
      <vt:lpstr>Tema de Office</vt:lpstr>
      <vt:lpstr>Stroom</vt:lpstr>
      <vt:lpstr>2_Stroom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Fechas de abolición de la esclavitud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Isla Monsalve, P.A.</dc:creator>
  <cp:lastModifiedBy>Spoelstra, Howard</cp:lastModifiedBy>
  <cp:revision>105</cp:revision>
  <dcterms:created xsi:type="dcterms:W3CDTF">2024-11-07T22:52:21Z</dcterms:created>
  <dcterms:modified xsi:type="dcterms:W3CDTF">2024-11-23T06:02:39Z</dcterms:modified>
</cp:coreProperties>
</file>